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2" r:id="rId1"/>
  </p:sldMasterIdLst>
  <p:notesMasterIdLst>
    <p:notesMasterId r:id="rId69"/>
  </p:notesMasterIdLst>
  <p:handoutMasterIdLst>
    <p:handoutMasterId r:id="rId70"/>
  </p:handoutMasterIdLst>
  <p:sldIdLst>
    <p:sldId id="694" r:id="rId2"/>
    <p:sldId id="695" r:id="rId3"/>
    <p:sldId id="680" r:id="rId4"/>
    <p:sldId id="471" r:id="rId5"/>
    <p:sldId id="550" r:id="rId6"/>
    <p:sldId id="473" r:id="rId7"/>
    <p:sldId id="688" r:id="rId8"/>
    <p:sldId id="675" r:id="rId9"/>
    <p:sldId id="528" r:id="rId10"/>
    <p:sldId id="696" r:id="rId11"/>
    <p:sldId id="472" r:id="rId12"/>
    <p:sldId id="476" r:id="rId13"/>
    <p:sldId id="481" r:id="rId14"/>
    <p:sldId id="619" r:id="rId15"/>
    <p:sldId id="620" r:id="rId16"/>
    <p:sldId id="572" r:id="rId17"/>
    <p:sldId id="622" r:id="rId18"/>
    <p:sldId id="624" r:id="rId19"/>
    <p:sldId id="610" r:id="rId20"/>
    <p:sldId id="612" r:id="rId21"/>
    <p:sldId id="613" r:id="rId22"/>
    <p:sldId id="614" r:id="rId23"/>
    <p:sldId id="616" r:id="rId24"/>
    <p:sldId id="697" r:id="rId25"/>
    <p:sldId id="646" r:id="rId26"/>
    <p:sldId id="672" r:id="rId27"/>
    <p:sldId id="583" r:id="rId28"/>
    <p:sldId id="682" r:id="rId29"/>
    <p:sldId id="540" r:id="rId30"/>
    <p:sldId id="547" r:id="rId31"/>
    <p:sldId id="664" r:id="rId32"/>
    <p:sldId id="665" r:id="rId33"/>
    <p:sldId id="678" r:id="rId34"/>
    <p:sldId id="684" r:id="rId35"/>
    <p:sldId id="685" r:id="rId36"/>
    <p:sldId id="686" r:id="rId37"/>
    <p:sldId id="666" r:id="rId38"/>
    <p:sldId id="683" r:id="rId39"/>
    <p:sldId id="677" r:id="rId40"/>
    <p:sldId id="667" r:id="rId41"/>
    <p:sldId id="485" r:id="rId42"/>
    <p:sldId id="486" r:id="rId43"/>
    <p:sldId id="556" r:id="rId44"/>
    <p:sldId id="584" r:id="rId45"/>
    <p:sldId id="552" r:id="rId46"/>
    <p:sldId id="698" r:id="rId47"/>
    <p:sldId id="493" r:id="rId48"/>
    <p:sldId id="699" r:id="rId49"/>
    <p:sldId id="494" r:id="rId50"/>
    <p:sldId id="530" r:id="rId51"/>
    <p:sldId id="496" r:id="rId52"/>
    <p:sldId id="546" r:id="rId53"/>
    <p:sldId id="511" r:id="rId54"/>
    <p:sldId id="650" r:id="rId55"/>
    <p:sldId id="701" r:id="rId56"/>
    <p:sldId id="555" r:id="rId57"/>
    <p:sldId id="648" r:id="rId58"/>
    <p:sldId id="670" r:id="rId59"/>
    <p:sldId id="654" r:id="rId60"/>
    <p:sldId id="669" r:id="rId61"/>
    <p:sldId id="700" r:id="rId62"/>
    <p:sldId id="499" r:id="rId63"/>
    <p:sldId id="502" r:id="rId64"/>
    <p:sldId id="503" r:id="rId65"/>
    <p:sldId id="504" r:id="rId66"/>
    <p:sldId id="507" r:id="rId67"/>
    <p:sldId id="311" r:id="rId68"/>
  </p:sldIdLst>
  <p:sldSz cx="9144000" cy="5143500" type="screen16x9"/>
  <p:notesSz cx="6889750" cy="10021888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90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8">
          <p15:clr>
            <a:srgbClr val="A4A3A4"/>
          </p15:clr>
        </p15:guide>
        <p15:guide id="2" pos="2141">
          <p15:clr>
            <a:srgbClr val="A4A3A4"/>
          </p15:clr>
        </p15:guide>
        <p15:guide id="3" orient="horz" pos="3158">
          <p15:clr>
            <a:srgbClr val="A4A3A4"/>
          </p15:clr>
        </p15:guide>
        <p15:guide id="4" pos="217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66C"/>
    <a:srgbClr val="D9D9D9"/>
    <a:srgbClr val="C0C0C0"/>
    <a:srgbClr val="E5F2FF"/>
    <a:srgbClr val="DDEEFF"/>
    <a:srgbClr val="C9E4FF"/>
    <a:srgbClr val="D1CAFE"/>
    <a:srgbClr val="DFF5FD"/>
    <a:srgbClr val="CDCDFF"/>
    <a:srgbClr val="0046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1285" autoAdjust="0"/>
    <p:restoredTop sz="96252" autoAdjust="0"/>
  </p:normalViewPr>
  <p:slideViewPr>
    <p:cSldViewPr snapToGrid="0" showGuides="1">
      <p:cViewPr>
        <p:scale>
          <a:sx n="125" d="100"/>
          <a:sy n="125" d="100"/>
        </p:scale>
        <p:origin x="-350" y="293"/>
      </p:cViewPr>
      <p:guideLst>
        <p:guide orient="horz" pos="1620"/>
        <p:guide pos="29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 snapToGrid="0" showGuides="1">
      <p:cViewPr varScale="1">
        <p:scale>
          <a:sx n="79" d="100"/>
          <a:sy n="79" d="100"/>
        </p:scale>
        <p:origin x="-3936" y="-84"/>
      </p:cViewPr>
      <p:guideLst>
        <p:guide orient="horz" pos="3128"/>
        <p:guide orient="horz" pos="3158"/>
        <p:guide pos="2141"/>
        <p:guide pos="2170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image" Target="../media/image59.png"/><Relationship Id="rId1" Type="http://schemas.openxmlformats.org/officeDocument/2006/relationships/image" Target="../media/image58.png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 bwMode="auto">
          <a:xfrm>
            <a:off x="1" y="0"/>
            <a:ext cx="2985764" cy="503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defTabSz="889913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 bwMode="auto">
          <a:xfrm>
            <a:off x="3902452" y="0"/>
            <a:ext cx="2985764" cy="503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algn="r" defTabSz="889913">
              <a:defRPr sz="1200">
                <a:latin typeface="Arial" charset="0"/>
              </a:defRPr>
            </a:lvl1pPr>
          </a:lstStyle>
          <a:p>
            <a:pPr>
              <a:defRPr/>
            </a:pPr>
            <a:fld id="{350CF262-23ED-4617-999F-63BCC672E676}" type="datetimeFigureOut">
              <a:rPr lang="de-DE"/>
              <a:pPr>
                <a:defRPr/>
              </a:pPr>
              <a:t>01.02.2021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 bwMode="auto">
          <a:xfrm>
            <a:off x="1" y="9516674"/>
            <a:ext cx="2985764" cy="503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defTabSz="889913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 bwMode="auto">
          <a:xfrm>
            <a:off x="3902452" y="9516674"/>
            <a:ext cx="2985764" cy="503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algn="r" defTabSz="889913">
              <a:defRPr sz="1200">
                <a:latin typeface="Arial" charset="0"/>
              </a:defRPr>
            </a:lvl1pPr>
          </a:lstStyle>
          <a:p>
            <a:pPr>
              <a:defRPr/>
            </a:pPr>
            <a:fld id="{ACB91A1B-F5B6-44A3-B752-B460956A4FA8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705319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7"/>
            <a:ext cx="2985764" cy="502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070" tIns="44537" rIns="89070" bIns="44537" numCol="1" anchor="t" anchorCtr="0" compatLnSpc="1">
            <a:prstTxWarp prst="textNoShape">
              <a:avLst/>
            </a:prstTxWarp>
          </a:bodyPr>
          <a:lstStyle>
            <a:lvl1pPr defTabSz="889913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2897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02452" y="7"/>
            <a:ext cx="2985764" cy="502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070" tIns="44537" rIns="89070" bIns="44537" numCol="1" anchor="t" anchorCtr="0" compatLnSpc="1">
            <a:prstTxWarp prst="textNoShape">
              <a:avLst/>
            </a:prstTxWarp>
          </a:bodyPr>
          <a:lstStyle>
            <a:lvl1pPr algn="r" defTabSz="889913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491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4775" y="752475"/>
            <a:ext cx="6681788" cy="37576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97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0209" y="4761446"/>
            <a:ext cx="5509335" cy="45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070" tIns="44537" rIns="89070" bIns="445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2897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518230"/>
            <a:ext cx="2985764" cy="502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070" tIns="44537" rIns="89070" bIns="44537" numCol="1" anchor="b" anchorCtr="0" compatLnSpc="1">
            <a:prstTxWarp prst="textNoShape">
              <a:avLst/>
            </a:prstTxWarp>
          </a:bodyPr>
          <a:lstStyle>
            <a:lvl1pPr defTabSz="889913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2897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02452" y="9518230"/>
            <a:ext cx="2985764" cy="502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070" tIns="44537" rIns="89070" bIns="44537" numCol="1" anchor="b" anchorCtr="0" compatLnSpc="1">
            <a:prstTxWarp prst="textNoShape">
              <a:avLst/>
            </a:prstTxWarp>
          </a:bodyPr>
          <a:lstStyle>
            <a:lvl1pPr algn="r" defTabSz="889913">
              <a:defRPr sz="1200">
                <a:latin typeface="Arial" charset="0"/>
              </a:defRPr>
            </a:lvl1pPr>
          </a:lstStyle>
          <a:p>
            <a:pPr>
              <a:defRPr/>
            </a:pPr>
            <a:fld id="{85473C59-172E-48EB-88DE-6B5ECF4FC11C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637776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1599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24524" indent="-278663" defTabSz="87159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14654" indent="-222931" defTabSz="87159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60516" indent="-222931" defTabSz="87159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06376" indent="-222931" defTabSz="87159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52239" indent="-222931" defTabSz="871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98101" indent="-222931" defTabSz="871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43963" indent="-222931" defTabSz="871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789822" indent="-222931" defTabSz="871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047D0CF-6933-4B61-9435-028C9202B25C}" type="slidenum">
              <a:rPr lang="de-DE" altLang="de-DE" smtClean="0">
                <a:solidFill>
                  <a:prstClr val="black"/>
                </a:solidFill>
              </a:rPr>
              <a:pPr eaLnBrk="1" hangingPunct="1"/>
              <a:t>1</a:t>
            </a:fld>
            <a:endParaRPr lang="de-DE" altLang="de-DE" dirty="0" smtClean="0">
              <a:solidFill>
                <a:prstClr val="black"/>
              </a:solidFill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4775" y="752475"/>
            <a:ext cx="6681788" cy="3757613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de-DE" dirty="0" smtClean="0"/>
          </a:p>
        </p:txBody>
      </p:sp>
    </p:spTree>
    <p:extLst>
      <p:ext uri="{BB962C8B-B14F-4D97-AF65-F5344CB8AC3E}">
        <p14:creationId xmlns:p14="http://schemas.microsoft.com/office/powerpoint/2010/main" val="3832461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0394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24702" indent="-278731" defTabSz="89039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14926" indent="-222986" defTabSz="89039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60895" indent="-222986" defTabSz="89039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06867" indent="-222986" defTabSz="89039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52836" indent="-222986" defTabSz="8903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98808" indent="-222986" defTabSz="8903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44778" indent="-222986" defTabSz="8903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790749" indent="-222986" defTabSz="8903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10A019D-0A9C-43F1-8B3C-CC6CFEA48601}" type="slidenum">
              <a:rPr lang="en-US" smtClean="0"/>
              <a:pPr eaLnBrk="1" hangingPunct="1"/>
              <a:t>14</a:t>
            </a:fld>
            <a:endParaRPr lang="en-US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4775" y="752475"/>
            <a:ext cx="6681788" cy="3757613"/>
          </a:xfrm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878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0394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24702" indent="-278731" defTabSz="89039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14926" indent="-222986" defTabSz="89039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60895" indent="-222986" defTabSz="89039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06867" indent="-222986" defTabSz="89039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52836" indent="-222986" defTabSz="8903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98808" indent="-222986" defTabSz="8903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44778" indent="-222986" defTabSz="8903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790749" indent="-222986" defTabSz="8903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781A3B6-AD87-4A28-B141-5EE2D18BB3CD}" type="slidenum">
              <a:rPr lang="en-US" smtClean="0"/>
              <a:pPr eaLnBrk="1" hangingPunct="1"/>
              <a:t>15</a:t>
            </a:fld>
            <a:endParaRPr lang="en-US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4775" y="752475"/>
            <a:ext cx="6681788" cy="3757613"/>
          </a:xfrm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979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24702" indent="-278731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14926" indent="-22298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60895" indent="-22298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06867" indent="-22298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52836" indent="-2229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98808" indent="-2229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44778" indent="-2229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790749" indent="-2229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891940" eaLnBrk="1" hangingPunct="1"/>
            <a:fld id="{C5B1E1FE-EC2B-499B-8305-C70F7345D2EC}" type="slidenum">
              <a:rPr lang="de-DE" altLang="de-DE" smtClean="0"/>
              <a:pPr defTabSz="891940" eaLnBrk="1" hangingPunct="1"/>
              <a:t>16</a:t>
            </a:fld>
            <a:endParaRPr lang="de-DE" altLang="de-DE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4775" y="752475"/>
            <a:ext cx="6681788" cy="3757613"/>
          </a:xfrm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9057577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24613" indent="-27869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14789" indent="-22295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60705" indent="-22295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06620" indent="-22295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52536" indent="-2229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98453" indent="-2229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44368" indent="-2229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790283" indent="-2229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891830" eaLnBrk="1" hangingPunct="1"/>
            <a:fld id="{C3E586D5-16D5-41FA-B838-636B633D1320}" type="slidenum">
              <a:rPr lang="de-DE" altLang="de-DE" smtClean="0"/>
              <a:pPr defTabSz="891830" eaLnBrk="1" hangingPunct="1"/>
              <a:t>19</a:t>
            </a:fld>
            <a:endParaRPr lang="de-DE" altLang="de-DE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4775" y="752475"/>
            <a:ext cx="6681788" cy="3757613"/>
          </a:xfrm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260273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028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24613" indent="-278698" defTabSz="89028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14789" indent="-222957" defTabSz="89028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60705" indent="-222957" defTabSz="89028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06620" indent="-222957" defTabSz="89028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52536" indent="-222957" defTabSz="8902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98453" indent="-222957" defTabSz="8902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44368" indent="-222957" defTabSz="8902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790283" indent="-222957" defTabSz="8902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0FDDD8E-9445-4185-A39B-1ADA814CCEF2}" type="slidenum">
              <a:rPr lang="en-US" smtClean="0"/>
              <a:pPr eaLnBrk="1" hangingPunct="1"/>
              <a:t>20</a:t>
            </a:fld>
            <a:endParaRPr lang="en-US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013" y="749300"/>
            <a:ext cx="6689725" cy="3762375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8668" y="4761450"/>
            <a:ext cx="5512416" cy="450961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7310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028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24613" indent="-278698" defTabSz="89028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14789" indent="-222957" defTabSz="89028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60705" indent="-222957" defTabSz="89028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06620" indent="-222957" defTabSz="89028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52536" indent="-222957" defTabSz="8902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98453" indent="-222957" defTabSz="8902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44368" indent="-222957" defTabSz="8902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790283" indent="-222957" defTabSz="8902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A00F914-1560-4BB4-989E-9DC7DAB8DCA4}" type="slidenum">
              <a:rPr lang="en-US" smtClean="0"/>
              <a:pPr eaLnBrk="1" hangingPunct="1"/>
              <a:t>21</a:t>
            </a:fld>
            <a:endParaRPr lang="en-US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013" y="749300"/>
            <a:ext cx="6689725" cy="3762375"/>
          </a:xfrm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8668" y="4761450"/>
            <a:ext cx="5512416" cy="450961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5927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409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24613" indent="-278698" defTabSz="88409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14789" indent="-222957" defTabSz="88409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60705" indent="-222957" defTabSz="88409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06620" indent="-222957" defTabSz="88409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52536" indent="-222957" defTabSz="88409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98453" indent="-222957" defTabSz="88409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44368" indent="-222957" defTabSz="88409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790283" indent="-222957" defTabSz="88409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02221A7-9C1E-4C37-84B3-B7FF4D4DED90}" type="slidenum">
              <a:rPr lang="de-DE" smtClean="0"/>
              <a:pPr eaLnBrk="1" hangingPunct="1"/>
              <a:t>23</a:t>
            </a:fld>
            <a:endParaRPr lang="de-DE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4775" y="752475"/>
            <a:ext cx="6681788" cy="3757613"/>
          </a:xfrm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6929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152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24464" indent="-278641" defTabSz="87152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14563" indent="-222912" defTabSz="87152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60389" indent="-222912" defTabSz="87152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06213" indent="-222912" defTabSz="87152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52039" indent="-222912" defTabSz="8715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97867" indent="-222912" defTabSz="8715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43691" indent="-222912" defTabSz="8715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789515" indent="-222912" defTabSz="8715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DB50EC3-272B-4889-854B-FD71A0D2FDC7}" type="slidenum">
              <a:rPr lang="de-DE" altLang="de-DE" smtClean="0"/>
              <a:pPr eaLnBrk="1" hangingPunct="1"/>
              <a:t>25</a:t>
            </a:fld>
            <a:endParaRPr lang="de-DE" altLang="de-DE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4775" y="752475"/>
            <a:ext cx="6681788" cy="3757613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40214033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152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24464" indent="-278641" defTabSz="87152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14563" indent="-222912" defTabSz="87152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60389" indent="-222912" defTabSz="87152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06213" indent="-222912" defTabSz="87152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52039" indent="-222912" defTabSz="8715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97867" indent="-222912" defTabSz="8715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43691" indent="-222912" defTabSz="8715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789515" indent="-222912" defTabSz="8715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D40320E-6CF3-4E70-A64C-5D4AD0D60E9B}" type="slidenum">
              <a:rPr lang="de-DE" altLang="de-DE" smtClean="0"/>
              <a:pPr eaLnBrk="1" hangingPunct="1"/>
              <a:t>27</a:t>
            </a:fld>
            <a:endParaRPr lang="de-DE" altLang="de-DE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4775" y="752475"/>
            <a:ext cx="6681788" cy="3757613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9435172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152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24464" indent="-278641" defTabSz="87152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14563" indent="-222912" defTabSz="87152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60389" indent="-222912" defTabSz="87152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06213" indent="-222912" defTabSz="87152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52039" indent="-222912" defTabSz="8715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97867" indent="-222912" defTabSz="8715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43691" indent="-222912" defTabSz="8715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789515" indent="-222912" defTabSz="8715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D40320E-6CF3-4E70-A64C-5D4AD0D60E9B}" type="slidenum">
              <a:rPr lang="de-DE" altLang="de-DE" smtClean="0"/>
              <a:pPr eaLnBrk="1" hangingPunct="1"/>
              <a:t>28</a:t>
            </a:fld>
            <a:endParaRPr lang="de-DE" altLang="de-DE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4775" y="752475"/>
            <a:ext cx="6681788" cy="3757613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9435172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 </a:t>
            </a:r>
            <a:r>
              <a:rPr lang="de-DE" dirty="0" err="1"/>
              <a:t>few</a:t>
            </a:r>
            <a:r>
              <a:rPr lang="de-DE" dirty="0"/>
              <a:t> </a:t>
            </a:r>
            <a:r>
              <a:rPr lang="de-DE" dirty="0" err="1"/>
              <a:t>short</a:t>
            </a:r>
            <a:r>
              <a:rPr lang="de-DE" dirty="0"/>
              <a:t> </a:t>
            </a:r>
            <a:r>
              <a:rPr lang="de-DE" dirty="0" err="1"/>
              <a:t>words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</a:t>
            </a:r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company</a:t>
            </a:r>
            <a:r>
              <a:rPr lang="de-DE" dirty="0"/>
              <a:t>:</a:t>
            </a:r>
          </a:p>
          <a:p>
            <a:endParaRPr lang="de-DE" dirty="0"/>
          </a:p>
          <a:p>
            <a:r>
              <a:rPr lang="de-DE" dirty="0"/>
              <a:t>Company Gustav Klein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specialist</a:t>
            </a:r>
            <a:r>
              <a:rPr lang="de-DE" dirty="0"/>
              <a:t> in power </a:t>
            </a:r>
            <a:r>
              <a:rPr lang="de-DE" dirty="0" err="1"/>
              <a:t>supply</a:t>
            </a:r>
            <a:r>
              <a:rPr lang="de-DE" dirty="0"/>
              <a:t> </a:t>
            </a:r>
            <a:r>
              <a:rPr lang="de-DE" dirty="0" err="1"/>
              <a:t>solutions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 dirty="0" err="1"/>
              <a:t>than</a:t>
            </a:r>
            <a:r>
              <a:rPr lang="de-DE" dirty="0"/>
              <a:t> 70 </a:t>
            </a:r>
            <a:r>
              <a:rPr lang="de-DE" dirty="0" err="1"/>
              <a:t>years</a:t>
            </a:r>
            <a:r>
              <a:rPr lang="de-DE" dirty="0"/>
              <a:t> </a:t>
            </a:r>
          </a:p>
          <a:p>
            <a:endParaRPr lang="de-DE" dirty="0"/>
          </a:p>
          <a:p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headquarters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in Schongau in Germany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around</a:t>
            </a:r>
            <a:r>
              <a:rPr lang="de-DE" dirty="0"/>
              <a:t> 190 </a:t>
            </a:r>
            <a:r>
              <a:rPr lang="de-DE" dirty="0" err="1"/>
              <a:t>employees</a:t>
            </a:r>
            <a:r>
              <a:rPr lang="de-DE" dirty="0"/>
              <a:t>.</a:t>
            </a:r>
          </a:p>
          <a:p>
            <a:r>
              <a:rPr lang="de-DE" dirty="0"/>
              <a:t>Here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located</a:t>
            </a:r>
            <a:r>
              <a:rPr lang="de-DE" dirty="0"/>
              <a:t> all </a:t>
            </a:r>
            <a:r>
              <a:rPr lang="de-DE" dirty="0" err="1"/>
              <a:t>kind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departments</a:t>
            </a:r>
            <a:r>
              <a:rPr lang="de-DE" dirty="0"/>
              <a:t> </a:t>
            </a:r>
            <a:r>
              <a:rPr lang="de-DE" dirty="0" err="1"/>
              <a:t>including</a:t>
            </a:r>
            <a:r>
              <a:rPr lang="de-DE" dirty="0"/>
              <a:t> R&amp;D, </a:t>
            </a:r>
            <a:r>
              <a:rPr lang="de-DE" dirty="0" err="1"/>
              <a:t>engineering</a:t>
            </a:r>
            <a:r>
              <a:rPr lang="de-DE" dirty="0"/>
              <a:t>, </a:t>
            </a:r>
            <a:r>
              <a:rPr lang="de-DE" dirty="0" err="1"/>
              <a:t>sales</a:t>
            </a:r>
            <a:r>
              <a:rPr lang="de-DE" dirty="0"/>
              <a:t>, </a:t>
            </a:r>
            <a:r>
              <a:rPr lang="de-DE" dirty="0" err="1"/>
              <a:t>procurement</a:t>
            </a:r>
            <a:r>
              <a:rPr lang="de-DE" dirty="0"/>
              <a:t>, </a:t>
            </a:r>
            <a:r>
              <a:rPr lang="de-DE" dirty="0" err="1"/>
              <a:t>production</a:t>
            </a:r>
            <a:r>
              <a:rPr lang="de-DE" dirty="0"/>
              <a:t> and </a:t>
            </a:r>
            <a:r>
              <a:rPr lang="de-DE" dirty="0" err="1"/>
              <a:t>services</a:t>
            </a:r>
            <a:r>
              <a:rPr lang="de-DE" dirty="0"/>
              <a:t>.</a:t>
            </a:r>
          </a:p>
          <a:p>
            <a:endParaRPr lang="de-DE" dirty="0"/>
          </a:p>
          <a:p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a </a:t>
            </a:r>
            <a:r>
              <a:rPr lang="de-DE" dirty="0" err="1"/>
              <a:t>second</a:t>
            </a:r>
            <a:r>
              <a:rPr lang="de-DE" dirty="0"/>
              <a:t> </a:t>
            </a:r>
            <a:r>
              <a:rPr lang="de-DE" dirty="0" err="1"/>
              <a:t>site</a:t>
            </a:r>
            <a:r>
              <a:rPr lang="de-DE" dirty="0"/>
              <a:t> in Inzing in Austria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production</a:t>
            </a:r>
            <a:r>
              <a:rPr lang="de-DE" dirty="0"/>
              <a:t> and </a:t>
            </a:r>
            <a:r>
              <a:rPr lang="de-DE" dirty="0" err="1"/>
              <a:t>services</a:t>
            </a:r>
            <a:r>
              <a:rPr lang="de-DE" dirty="0"/>
              <a:t>.</a:t>
            </a:r>
          </a:p>
          <a:p>
            <a:endParaRPr lang="de-DE" dirty="0"/>
          </a:p>
          <a:p>
            <a:r>
              <a:rPr lang="de-DE" dirty="0"/>
              <a:t>So all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products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either</a:t>
            </a:r>
            <a:r>
              <a:rPr lang="de-DE" dirty="0"/>
              <a:t> „Made  in Germany“ </a:t>
            </a:r>
            <a:r>
              <a:rPr lang="de-DE" dirty="0" err="1"/>
              <a:t>or</a:t>
            </a:r>
            <a:r>
              <a:rPr lang="de-DE" dirty="0"/>
              <a:t> „Made in Austria“.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57714E-5288-4E2E-B076-814372611002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29277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2475"/>
            <a:ext cx="6681788" cy="37576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473C59-172E-48EB-88DE-6B5ECF4FC11C}" type="slidenum">
              <a:rPr lang="de-DE" smtClean="0"/>
              <a:pPr>
                <a:defRPr/>
              </a:pPr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54720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152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24464" indent="-278641" defTabSz="87152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14563" indent="-222912" defTabSz="87152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60389" indent="-222912" defTabSz="87152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06213" indent="-222912" defTabSz="87152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52039" indent="-222912" defTabSz="8715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97867" indent="-222912" defTabSz="8715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43691" indent="-222912" defTabSz="8715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789515" indent="-222912" defTabSz="8715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D40320E-6CF3-4E70-A64C-5D4AD0D60E9B}" type="slidenum">
              <a:rPr lang="de-DE" altLang="de-DE" smtClean="0">
                <a:solidFill>
                  <a:prstClr val="black"/>
                </a:solidFill>
              </a:rPr>
              <a:pPr eaLnBrk="1" hangingPunct="1"/>
              <a:t>44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4775" y="752475"/>
            <a:ext cx="6681788" cy="3757613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9435172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0887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24524" indent="-278663" defTabSz="880887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14654" indent="-222931" defTabSz="88088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60516" indent="-222931" defTabSz="88088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06376" indent="-222931" defTabSz="88088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52239" indent="-222931" defTabSz="8808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98101" indent="-222931" defTabSz="8808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43963" indent="-222931" defTabSz="8808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789822" indent="-222931" defTabSz="8808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7446B71-7FBF-4C82-8F7A-7005011B3F06}" type="slidenum">
              <a:rPr lang="de-DE" altLang="de-DE" smtClean="0"/>
              <a:pPr eaLnBrk="1" hangingPunct="1"/>
              <a:t>50</a:t>
            </a:fld>
            <a:endParaRPr lang="de-DE" altLang="de-DE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4775" y="752475"/>
            <a:ext cx="6681788" cy="3757613"/>
          </a:xfr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5740572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152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24464" indent="-278641" defTabSz="87152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14563" indent="-222912" defTabSz="87152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60389" indent="-222912" defTabSz="87152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06213" indent="-222912" defTabSz="87152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52039" indent="-222912" defTabSz="8715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97867" indent="-222912" defTabSz="8715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43691" indent="-222912" defTabSz="8715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789515" indent="-222912" defTabSz="8715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3010B2F-BECA-479E-9620-583A7732C978}" type="slidenum">
              <a:rPr lang="de-DE" altLang="de-DE" smtClean="0"/>
              <a:pPr eaLnBrk="1" hangingPunct="1"/>
              <a:t>62</a:t>
            </a:fld>
            <a:endParaRPr lang="de-DE" altLang="de-DE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4775" y="752475"/>
            <a:ext cx="6681788" cy="3757613"/>
          </a:xfrm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7571888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4775" y="752475"/>
            <a:ext cx="6681788" cy="3757613"/>
          </a:xfrm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0209" y="4763007"/>
            <a:ext cx="5509335" cy="450650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6625291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4775" y="752475"/>
            <a:ext cx="6681788" cy="3757613"/>
          </a:xfrm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0209" y="4763007"/>
            <a:ext cx="5509335" cy="450650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6625291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 txBox="1">
            <a:spLocks noGrp="1" noChangeArrowheads="1"/>
          </p:cNvSpPr>
          <p:nvPr/>
        </p:nvSpPr>
        <p:spPr bwMode="auto">
          <a:xfrm>
            <a:off x="3902453" y="9518230"/>
            <a:ext cx="2985764" cy="502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054" tIns="44525" rIns="89054" bIns="44525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C9F45B9C-78B6-4DC9-9F63-0EA1CE618B85}" type="slidenum">
              <a:rPr lang="de-DE" altLang="de-DE" sz="1200"/>
              <a:pPr algn="r" eaLnBrk="1" hangingPunct="1"/>
              <a:t>66</a:t>
            </a:fld>
            <a:endParaRPr lang="de-DE" altLang="de-DE" sz="1200" dirty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4775" y="752475"/>
            <a:ext cx="6681788" cy="3757613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6725444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1599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24524" indent="-278663" defTabSz="87159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14654" indent="-222931" defTabSz="87159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60516" indent="-222931" defTabSz="87159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06376" indent="-222931" defTabSz="87159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52239" indent="-222931" defTabSz="871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98101" indent="-222931" defTabSz="871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43963" indent="-222931" defTabSz="871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789822" indent="-222931" defTabSz="8715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08328E1-0D37-472A-9FC2-195D95CF0827}" type="slidenum">
              <a:rPr lang="de-DE" altLang="de-DE" smtClean="0"/>
              <a:pPr eaLnBrk="1" hangingPunct="1"/>
              <a:t>67</a:t>
            </a:fld>
            <a:endParaRPr lang="de-DE" altLang="de-DE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4775" y="752475"/>
            <a:ext cx="6681788" cy="3757613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228408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152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24464" indent="-278641" defTabSz="87152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14563" indent="-222912" defTabSz="87152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60389" indent="-222912" defTabSz="87152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06213" indent="-222912" defTabSz="87152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52039" indent="-222912" defTabSz="8715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97867" indent="-222912" defTabSz="8715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43691" indent="-222912" defTabSz="8715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789515" indent="-222912" defTabSz="8715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D9D3D8D-57A3-49C6-B6E9-6AC4F257CF3B}" type="slidenum">
              <a:rPr lang="de-DE" altLang="de-DE" smtClean="0"/>
              <a:pPr eaLnBrk="1" hangingPunct="1"/>
              <a:t>4</a:t>
            </a:fld>
            <a:endParaRPr lang="de-DE" altLang="de-DE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4775" y="752475"/>
            <a:ext cx="6681788" cy="3757613"/>
          </a:xfr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8475483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145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24406" indent="-278619" defTabSz="87145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14472" indent="-222895" defTabSz="87145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60262" indent="-222895" defTabSz="87145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06051" indent="-222895" defTabSz="87145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51840" indent="-222895" defTabSz="8714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97630" indent="-222895" defTabSz="8714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43419" indent="-222895" defTabSz="8714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789206" indent="-222895" defTabSz="8714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E2A937B-1590-4184-9FB4-490478688208}" type="slidenum">
              <a:rPr lang="de-DE" altLang="de-DE" smtClean="0"/>
              <a:pPr eaLnBrk="1" hangingPunct="1"/>
              <a:t>5</a:t>
            </a:fld>
            <a:endParaRPr lang="de-DE" altLang="de-DE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4775" y="752475"/>
            <a:ext cx="6681788" cy="3757613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5030992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152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24464" indent="-278641" defTabSz="87152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14563" indent="-222912" defTabSz="87152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60389" indent="-222912" defTabSz="87152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06213" indent="-222912" defTabSz="87152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52039" indent="-222912" defTabSz="8715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97867" indent="-222912" defTabSz="8715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43691" indent="-222912" defTabSz="8715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789515" indent="-222912" defTabSz="8715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E2A937B-1590-4184-9FB4-490478688208}" type="slidenum">
              <a:rPr lang="de-DE" altLang="de-DE" smtClean="0"/>
              <a:pPr eaLnBrk="1" hangingPunct="1"/>
              <a:t>6</a:t>
            </a:fld>
            <a:endParaRPr lang="de-DE" altLang="de-DE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4775" y="752475"/>
            <a:ext cx="6681788" cy="3757613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5030992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9267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24464" indent="-278641" defTabSz="879267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14563" indent="-222912" defTabSz="87926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60389" indent="-222912" defTabSz="87926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06213" indent="-222912" defTabSz="87926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52039" indent="-222912" defTabSz="8792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97867" indent="-222912" defTabSz="8792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43691" indent="-222912" defTabSz="8792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789515" indent="-222912" defTabSz="8792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77FF4DD-0160-4AF6-AA71-BACAAF9536F5}" type="slidenum">
              <a:rPr lang="de-DE" altLang="de-DE" smtClean="0"/>
              <a:pPr eaLnBrk="1" hangingPunct="1"/>
              <a:t>8</a:t>
            </a:fld>
            <a:endParaRPr lang="de-DE" altLang="de-DE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6363" y="752475"/>
            <a:ext cx="6680200" cy="3757613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7503066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152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24464" indent="-278641" defTabSz="87152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14563" indent="-222912" defTabSz="87152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60389" indent="-222912" defTabSz="87152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06213" indent="-222912" defTabSz="87152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52039" indent="-222912" defTabSz="8715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97867" indent="-222912" defTabSz="8715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43691" indent="-222912" defTabSz="8715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789515" indent="-222912" defTabSz="8715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DB50EC3-272B-4889-854B-FD71A0D2FDC7}" type="slidenum">
              <a:rPr lang="de-DE" altLang="de-DE" smtClean="0"/>
              <a:pPr eaLnBrk="1" hangingPunct="1"/>
              <a:t>11</a:t>
            </a:fld>
            <a:endParaRPr lang="de-DE" altLang="de-DE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4775" y="752475"/>
            <a:ext cx="6681788" cy="3757613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40214033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152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24464" indent="-278641" defTabSz="87152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14563" indent="-222912" defTabSz="87152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60389" indent="-222912" defTabSz="87152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06213" indent="-222912" defTabSz="87152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52039" indent="-222912" defTabSz="8715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97867" indent="-222912" defTabSz="8715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43691" indent="-222912" defTabSz="8715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789515" indent="-222912" defTabSz="8715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D40320E-6CF3-4E70-A64C-5D4AD0D60E9B}" type="slidenum">
              <a:rPr lang="de-DE" altLang="de-DE" smtClean="0"/>
              <a:pPr eaLnBrk="1" hangingPunct="1"/>
              <a:t>12</a:t>
            </a:fld>
            <a:endParaRPr lang="de-DE" altLang="de-DE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4775" y="752475"/>
            <a:ext cx="6681788" cy="3757613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9435172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152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24464" indent="-278641" defTabSz="87152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14563" indent="-222912" defTabSz="87152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60389" indent="-222912" defTabSz="87152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06213" indent="-222912" defTabSz="87152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52039" indent="-222912" defTabSz="8715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97867" indent="-222912" defTabSz="8715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43691" indent="-222912" defTabSz="8715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789515" indent="-222912" defTabSz="8715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6644567-81CF-4692-AB80-D02748FA203F}" type="slidenum">
              <a:rPr lang="de-DE" altLang="de-DE" smtClean="0"/>
              <a:pPr eaLnBrk="1" hangingPunct="1"/>
              <a:t>13</a:t>
            </a:fld>
            <a:endParaRPr lang="de-DE" altLang="de-DE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4775" y="752475"/>
            <a:ext cx="6681788" cy="3757613"/>
          </a:xfrm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908775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878B24-3ED6-44FC-85CE-D6FAF42E50B4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13432900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7415E1-0766-4DB0-B24F-DBF3D217D350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0948714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C16278-1ADE-4F91-BCD3-62CDD70D1DCF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4719674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A408BF-B613-485F-AC49-D09989E6B6D1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245642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8CFA66-22C9-4E6E-8F86-48DA46FDA3DD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cxnSp>
        <p:nvCxnSpPr>
          <p:cNvPr id="7" name="Gerade Verbindung 6"/>
          <p:cNvCxnSpPr/>
          <p:nvPr userDrawn="1"/>
        </p:nvCxnSpPr>
        <p:spPr>
          <a:xfrm flipV="1">
            <a:off x="1343721" y="625288"/>
            <a:ext cx="7366220" cy="26894"/>
          </a:xfrm>
          <a:prstGeom prst="line">
            <a:avLst/>
          </a:prstGeom>
          <a:ln w="50800">
            <a:solidFill>
              <a:srgbClr val="0036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343353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7A8E2D-2448-496D-A9C8-A16768E7599E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cxnSp>
        <p:nvCxnSpPr>
          <p:cNvPr id="8" name="Gerade Verbindung 7"/>
          <p:cNvCxnSpPr/>
          <p:nvPr userDrawn="1"/>
        </p:nvCxnSpPr>
        <p:spPr>
          <a:xfrm flipV="1">
            <a:off x="1343721" y="625288"/>
            <a:ext cx="7366220" cy="26894"/>
          </a:xfrm>
          <a:prstGeom prst="line">
            <a:avLst/>
          </a:prstGeom>
          <a:ln w="50800">
            <a:solidFill>
              <a:srgbClr val="0036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228994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CEF09A-DBD8-4A8D-B993-58AF4D1A79B1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6827406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CAFD2B-48D4-435D-9BEC-F902340E7360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4436463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22EDA1-91C1-429C-BDC2-D12704B9C501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7235805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3E73C8-8B05-47BD-8597-58E5D5DE897E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7439827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FEBF92-B869-47F1-A7BA-CF6EB6E49B1E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5095039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Textmasterformate durch Klicken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265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265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265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E092A140-CCCA-489A-98FF-58CE4523ACC1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108000"/>
            <a:ext cx="1039749" cy="623743"/>
          </a:xfrm>
          <a:prstGeom prst="rect">
            <a:avLst/>
          </a:prstGeom>
        </p:spPr>
      </p:pic>
      <p:cxnSp>
        <p:nvCxnSpPr>
          <p:cNvPr id="9" name="Gerade Verbindung 8"/>
          <p:cNvCxnSpPr/>
          <p:nvPr userDrawn="1"/>
        </p:nvCxnSpPr>
        <p:spPr>
          <a:xfrm flipV="1">
            <a:off x="1343721" y="659596"/>
            <a:ext cx="7366220" cy="1"/>
          </a:xfrm>
          <a:prstGeom prst="line">
            <a:avLst/>
          </a:prstGeom>
          <a:ln w="50800">
            <a:solidFill>
              <a:srgbClr val="0036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74" r:id="rId1"/>
    <p:sldLayoutId id="2147485375" r:id="rId2"/>
    <p:sldLayoutId id="2147485376" r:id="rId3"/>
    <p:sldLayoutId id="2147485377" r:id="rId4"/>
    <p:sldLayoutId id="2147485378" r:id="rId5"/>
    <p:sldLayoutId id="2147485379" r:id="rId6"/>
    <p:sldLayoutId id="2147485380" r:id="rId7"/>
    <p:sldLayoutId id="2147485387" r:id="rId8"/>
    <p:sldLayoutId id="2147485388" r:id="rId9"/>
    <p:sldLayoutId id="2147485389" r:id="rId10"/>
    <p:sldLayoutId id="2147485390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7.png"/><Relationship Id="rId18" Type="http://schemas.openxmlformats.org/officeDocument/2006/relationships/image" Target="../media/image82.png"/><Relationship Id="rId26" Type="http://schemas.openxmlformats.org/officeDocument/2006/relationships/oleObject" Target="../embeddings/oleObject4.bin"/><Relationship Id="rId39" Type="http://schemas.openxmlformats.org/officeDocument/2006/relationships/image" Target="../media/image67.png"/><Relationship Id="rId21" Type="http://schemas.openxmlformats.org/officeDocument/2006/relationships/image" Target="../media/image84.wmf"/><Relationship Id="rId34" Type="http://schemas.openxmlformats.org/officeDocument/2006/relationships/oleObject" Target="../embeddings/oleObject8.bin"/><Relationship Id="rId42" Type="http://schemas.openxmlformats.org/officeDocument/2006/relationships/oleObject" Target="../embeddings/oleObject12.bin"/><Relationship Id="rId47" Type="http://schemas.openxmlformats.org/officeDocument/2006/relationships/image" Target="../media/image70.png"/><Relationship Id="rId50" Type="http://schemas.openxmlformats.org/officeDocument/2006/relationships/image" Target="../media/image89.emf"/><Relationship Id="rId55" Type="http://schemas.openxmlformats.org/officeDocument/2006/relationships/image" Target="../media/image94.jpe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17" Type="http://schemas.openxmlformats.org/officeDocument/2006/relationships/image" Target="../media/image81.png"/><Relationship Id="rId25" Type="http://schemas.openxmlformats.org/officeDocument/2006/relationships/image" Target="../media/image60.png"/><Relationship Id="rId33" Type="http://schemas.openxmlformats.org/officeDocument/2006/relationships/image" Target="../media/image64.png"/><Relationship Id="rId38" Type="http://schemas.openxmlformats.org/officeDocument/2006/relationships/oleObject" Target="../embeddings/oleObject10.bin"/><Relationship Id="rId46" Type="http://schemas.openxmlformats.org/officeDocument/2006/relationships/oleObject" Target="../embeddings/oleObject13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80.png"/><Relationship Id="rId20" Type="http://schemas.openxmlformats.org/officeDocument/2006/relationships/image" Target="../media/image83.png"/><Relationship Id="rId29" Type="http://schemas.openxmlformats.org/officeDocument/2006/relationships/image" Target="../media/image62.png"/><Relationship Id="rId41" Type="http://schemas.openxmlformats.org/officeDocument/2006/relationships/image" Target="../media/image68.png"/><Relationship Id="rId54" Type="http://schemas.openxmlformats.org/officeDocument/2006/relationships/image" Target="../media/image93.png"/><Relationship Id="rId1" Type="http://schemas.openxmlformats.org/officeDocument/2006/relationships/vmlDrawing" Target="../drawings/vmlDrawing1.vml"/><Relationship Id="rId6" Type="http://schemas.openxmlformats.org/officeDocument/2006/relationships/hyperlink" Target="http://www.enbw.com/content/de/index.jsp" TargetMode="External"/><Relationship Id="rId11" Type="http://schemas.openxmlformats.org/officeDocument/2006/relationships/image" Target="../media/image75.png"/><Relationship Id="rId24" Type="http://schemas.openxmlformats.org/officeDocument/2006/relationships/oleObject" Target="../embeddings/oleObject3.bin"/><Relationship Id="rId32" Type="http://schemas.openxmlformats.org/officeDocument/2006/relationships/oleObject" Target="../embeddings/oleObject7.bin"/><Relationship Id="rId37" Type="http://schemas.openxmlformats.org/officeDocument/2006/relationships/image" Target="../media/image66.png"/><Relationship Id="rId40" Type="http://schemas.openxmlformats.org/officeDocument/2006/relationships/oleObject" Target="../embeddings/oleObject11.bin"/><Relationship Id="rId45" Type="http://schemas.openxmlformats.org/officeDocument/2006/relationships/image" Target="../media/image86.jpeg"/><Relationship Id="rId53" Type="http://schemas.openxmlformats.org/officeDocument/2006/relationships/image" Target="../media/image92.png"/><Relationship Id="rId5" Type="http://schemas.openxmlformats.org/officeDocument/2006/relationships/image" Target="../media/image58.png"/><Relationship Id="rId15" Type="http://schemas.openxmlformats.org/officeDocument/2006/relationships/image" Target="../media/image79.png"/><Relationship Id="rId23" Type="http://schemas.openxmlformats.org/officeDocument/2006/relationships/image" Target="../media/image59.png"/><Relationship Id="rId28" Type="http://schemas.openxmlformats.org/officeDocument/2006/relationships/oleObject" Target="../embeddings/oleObject5.bin"/><Relationship Id="rId36" Type="http://schemas.openxmlformats.org/officeDocument/2006/relationships/oleObject" Target="../embeddings/oleObject9.bin"/><Relationship Id="rId49" Type="http://schemas.openxmlformats.org/officeDocument/2006/relationships/image" Target="../media/image88.jpeg"/><Relationship Id="rId10" Type="http://schemas.openxmlformats.org/officeDocument/2006/relationships/image" Target="../media/image74.png"/><Relationship Id="rId19" Type="http://schemas.openxmlformats.org/officeDocument/2006/relationships/hyperlink" Target="http://upload.wikimedia.org/wikipedia/de/5/5e/Logo_%C3%96BB.svg" TargetMode="External"/><Relationship Id="rId31" Type="http://schemas.openxmlformats.org/officeDocument/2006/relationships/image" Target="../media/image63.png"/><Relationship Id="rId44" Type="http://schemas.openxmlformats.org/officeDocument/2006/relationships/image" Target="../media/image85.png"/><Relationship Id="rId52" Type="http://schemas.openxmlformats.org/officeDocument/2006/relationships/image" Target="../media/image91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73.png"/><Relationship Id="rId14" Type="http://schemas.openxmlformats.org/officeDocument/2006/relationships/image" Target="../media/image78.png"/><Relationship Id="rId22" Type="http://schemas.openxmlformats.org/officeDocument/2006/relationships/oleObject" Target="../embeddings/oleObject2.bin"/><Relationship Id="rId27" Type="http://schemas.openxmlformats.org/officeDocument/2006/relationships/image" Target="../media/image61.png"/><Relationship Id="rId30" Type="http://schemas.openxmlformats.org/officeDocument/2006/relationships/oleObject" Target="../embeddings/oleObject6.bin"/><Relationship Id="rId35" Type="http://schemas.openxmlformats.org/officeDocument/2006/relationships/image" Target="../media/image65.png"/><Relationship Id="rId43" Type="http://schemas.openxmlformats.org/officeDocument/2006/relationships/image" Target="../media/image69.png"/><Relationship Id="rId48" Type="http://schemas.openxmlformats.org/officeDocument/2006/relationships/image" Target="../media/image87.png"/><Relationship Id="rId56" Type="http://schemas.openxmlformats.org/officeDocument/2006/relationships/image" Target="../media/image95.png"/><Relationship Id="rId8" Type="http://schemas.openxmlformats.org/officeDocument/2006/relationships/image" Target="../media/image72.png"/><Relationship Id="rId51" Type="http://schemas.openxmlformats.org/officeDocument/2006/relationships/image" Target="../media/image90.png"/><Relationship Id="rId3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8.jpeg"/><Relationship Id="rId4" Type="http://schemas.openxmlformats.org/officeDocument/2006/relationships/image" Target="../media/image9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13" Type="http://schemas.openxmlformats.org/officeDocument/2006/relationships/image" Target="../media/image113.jpeg"/><Relationship Id="rId18" Type="http://schemas.openxmlformats.org/officeDocument/2006/relationships/image" Target="../media/image118.jpeg"/><Relationship Id="rId26" Type="http://schemas.openxmlformats.org/officeDocument/2006/relationships/image" Target="../media/image126.jpeg"/><Relationship Id="rId3" Type="http://schemas.openxmlformats.org/officeDocument/2006/relationships/image" Target="../media/image103.jpeg"/><Relationship Id="rId21" Type="http://schemas.openxmlformats.org/officeDocument/2006/relationships/image" Target="../media/image121.jpeg"/><Relationship Id="rId7" Type="http://schemas.openxmlformats.org/officeDocument/2006/relationships/image" Target="../media/image107.jpeg"/><Relationship Id="rId12" Type="http://schemas.openxmlformats.org/officeDocument/2006/relationships/image" Target="../media/image112.jpeg"/><Relationship Id="rId17" Type="http://schemas.openxmlformats.org/officeDocument/2006/relationships/image" Target="../media/image117.jpeg"/><Relationship Id="rId25" Type="http://schemas.openxmlformats.org/officeDocument/2006/relationships/image" Target="../media/image125.gif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16.jpeg"/><Relationship Id="rId20" Type="http://schemas.openxmlformats.org/officeDocument/2006/relationships/image" Target="../media/image120.jpeg"/><Relationship Id="rId29" Type="http://schemas.openxmlformats.org/officeDocument/2006/relationships/image" Target="../media/image1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jpeg"/><Relationship Id="rId11" Type="http://schemas.openxmlformats.org/officeDocument/2006/relationships/image" Target="../media/image111.jpeg"/><Relationship Id="rId24" Type="http://schemas.openxmlformats.org/officeDocument/2006/relationships/image" Target="../media/image124.gif"/><Relationship Id="rId5" Type="http://schemas.openxmlformats.org/officeDocument/2006/relationships/image" Target="../media/image105.jpeg"/><Relationship Id="rId15" Type="http://schemas.openxmlformats.org/officeDocument/2006/relationships/image" Target="../media/image115.jpeg"/><Relationship Id="rId23" Type="http://schemas.openxmlformats.org/officeDocument/2006/relationships/image" Target="../media/image123.gif"/><Relationship Id="rId28" Type="http://schemas.openxmlformats.org/officeDocument/2006/relationships/image" Target="../media/image128.gif"/><Relationship Id="rId10" Type="http://schemas.openxmlformats.org/officeDocument/2006/relationships/image" Target="../media/image110.jpeg"/><Relationship Id="rId19" Type="http://schemas.openxmlformats.org/officeDocument/2006/relationships/image" Target="../media/image119.jpeg"/><Relationship Id="rId4" Type="http://schemas.openxmlformats.org/officeDocument/2006/relationships/image" Target="../media/image104.jpeg"/><Relationship Id="rId9" Type="http://schemas.openxmlformats.org/officeDocument/2006/relationships/image" Target="../media/image109.jpeg"/><Relationship Id="rId14" Type="http://schemas.openxmlformats.org/officeDocument/2006/relationships/image" Target="../media/image114.jpeg"/><Relationship Id="rId22" Type="http://schemas.openxmlformats.org/officeDocument/2006/relationships/image" Target="../media/image122.jpeg"/><Relationship Id="rId27" Type="http://schemas.openxmlformats.org/officeDocument/2006/relationships/image" Target="../media/image127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eg"/><Relationship Id="rId13" Type="http://schemas.openxmlformats.org/officeDocument/2006/relationships/image" Target="../media/image140.jpeg"/><Relationship Id="rId18" Type="http://schemas.openxmlformats.org/officeDocument/2006/relationships/image" Target="../media/image145.jpeg"/><Relationship Id="rId3" Type="http://schemas.openxmlformats.org/officeDocument/2006/relationships/image" Target="../media/image130.jpeg"/><Relationship Id="rId7" Type="http://schemas.openxmlformats.org/officeDocument/2006/relationships/image" Target="../media/image134.jpeg"/><Relationship Id="rId12" Type="http://schemas.openxmlformats.org/officeDocument/2006/relationships/image" Target="../media/image139.jpeg"/><Relationship Id="rId17" Type="http://schemas.openxmlformats.org/officeDocument/2006/relationships/image" Target="../media/image144.jpe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43.jpeg"/><Relationship Id="rId20" Type="http://schemas.openxmlformats.org/officeDocument/2006/relationships/image" Target="../media/image14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3.jpeg"/><Relationship Id="rId11" Type="http://schemas.openxmlformats.org/officeDocument/2006/relationships/image" Target="../media/image138.jpeg"/><Relationship Id="rId5" Type="http://schemas.openxmlformats.org/officeDocument/2006/relationships/image" Target="../media/image132.png"/><Relationship Id="rId15" Type="http://schemas.openxmlformats.org/officeDocument/2006/relationships/image" Target="../media/image142.jpeg"/><Relationship Id="rId10" Type="http://schemas.openxmlformats.org/officeDocument/2006/relationships/image" Target="../media/image137.png"/><Relationship Id="rId19" Type="http://schemas.openxmlformats.org/officeDocument/2006/relationships/image" Target="../media/image146.jpeg"/><Relationship Id="rId4" Type="http://schemas.openxmlformats.org/officeDocument/2006/relationships/image" Target="../media/image131.gif"/><Relationship Id="rId9" Type="http://schemas.openxmlformats.org/officeDocument/2006/relationships/image" Target="../media/image136.png"/><Relationship Id="rId14" Type="http://schemas.openxmlformats.org/officeDocument/2006/relationships/image" Target="../media/image1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13" Type="http://schemas.openxmlformats.org/officeDocument/2006/relationships/image" Target="../media/image167.png"/><Relationship Id="rId18" Type="http://schemas.openxmlformats.org/officeDocument/2006/relationships/image" Target="../media/image171.png"/><Relationship Id="rId26" Type="http://schemas.openxmlformats.org/officeDocument/2006/relationships/image" Target="../media/image179.jpeg"/><Relationship Id="rId39" Type="http://schemas.openxmlformats.org/officeDocument/2006/relationships/image" Target="../media/image191.png"/><Relationship Id="rId3" Type="http://schemas.openxmlformats.org/officeDocument/2006/relationships/image" Target="../media/image157.png"/><Relationship Id="rId21" Type="http://schemas.openxmlformats.org/officeDocument/2006/relationships/image" Target="../media/image174.png"/><Relationship Id="rId34" Type="http://schemas.openxmlformats.org/officeDocument/2006/relationships/image" Target="../media/image186.png"/><Relationship Id="rId42" Type="http://schemas.openxmlformats.org/officeDocument/2006/relationships/image" Target="../media/image194.png"/><Relationship Id="rId7" Type="http://schemas.openxmlformats.org/officeDocument/2006/relationships/image" Target="../media/image161.png"/><Relationship Id="rId12" Type="http://schemas.openxmlformats.org/officeDocument/2006/relationships/image" Target="../media/image166.png"/><Relationship Id="rId17" Type="http://schemas.openxmlformats.org/officeDocument/2006/relationships/hyperlink" Target="https://www.google.de/url?sa=i&amp;rct=j&amp;q=&amp;esrc=s&amp;source=images&amp;cd=&amp;cad=rja&amp;uact=8&amp;ved=0ahUKEwjznsDLrP7UAhXFxRQKHXyFAogQjRwIBw&amp;url=https://de.wikipedia.org/wiki/T%C3%9CV_S%C3%BCd&amp;psig=AFQjCNFn3-AXsutMjHB6eCHncr20jE1m2Q&amp;ust=1499763508366634" TargetMode="External"/><Relationship Id="rId25" Type="http://schemas.openxmlformats.org/officeDocument/2006/relationships/image" Target="../media/image178.jpeg"/><Relationship Id="rId33" Type="http://schemas.openxmlformats.org/officeDocument/2006/relationships/image" Target="../media/image185.png"/><Relationship Id="rId38" Type="http://schemas.openxmlformats.org/officeDocument/2006/relationships/image" Target="../media/image190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70.jpeg"/><Relationship Id="rId20" Type="http://schemas.openxmlformats.org/officeDocument/2006/relationships/image" Target="../media/image173.png"/><Relationship Id="rId29" Type="http://schemas.openxmlformats.org/officeDocument/2006/relationships/image" Target="../media/image182.png"/><Relationship Id="rId41" Type="http://schemas.openxmlformats.org/officeDocument/2006/relationships/image" Target="../media/image19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0.png"/><Relationship Id="rId11" Type="http://schemas.openxmlformats.org/officeDocument/2006/relationships/image" Target="../media/image165.png"/><Relationship Id="rId24" Type="http://schemas.openxmlformats.org/officeDocument/2006/relationships/image" Target="../media/image177.png"/><Relationship Id="rId32" Type="http://schemas.openxmlformats.org/officeDocument/2006/relationships/image" Target="../media/image184.png"/><Relationship Id="rId37" Type="http://schemas.openxmlformats.org/officeDocument/2006/relationships/image" Target="../media/image189.png"/><Relationship Id="rId40" Type="http://schemas.openxmlformats.org/officeDocument/2006/relationships/image" Target="../media/image192.png"/><Relationship Id="rId45" Type="http://schemas.openxmlformats.org/officeDocument/2006/relationships/image" Target="../media/image197.jpeg"/><Relationship Id="rId5" Type="http://schemas.openxmlformats.org/officeDocument/2006/relationships/image" Target="../media/image159.png"/><Relationship Id="rId15" Type="http://schemas.openxmlformats.org/officeDocument/2006/relationships/image" Target="../media/image169.jpeg"/><Relationship Id="rId23" Type="http://schemas.openxmlformats.org/officeDocument/2006/relationships/image" Target="../media/image176.png"/><Relationship Id="rId28" Type="http://schemas.openxmlformats.org/officeDocument/2006/relationships/image" Target="../media/image181.png"/><Relationship Id="rId36" Type="http://schemas.openxmlformats.org/officeDocument/2006/relationships/image" Target="../media/image188.png"/><Relationship Id="rId10" Type="http://schemas.openxmlformats.org/officeDocument/2006/relationships/image" Target="../media/image164.png"/><Relationship Id="rId19" Type="http://schemas.openxmlformats.org/officeDocument/2006/relationships/image" Target="../media/image172.png"/><Relationship Id="rId31" Type="http://schemas.openxmlformats.org/officeDocument/2006/relationships/image" Target="../media/image183.png"/><Relationship Id="rId44" Type="http://schemas.openxmlformats.org/officeDocument/2006/relationships/image" Target="../media/image196.emf"/><Relationship Id="rId4" Type="http://schemas.openxmlformats.org/officeDocument/2006/relationships/image" Target="../media/image158.png"/><Relationship Id="rId9" Type="http://schemas.openxmlformats.org/officeDocument/2006/relationships/image" Target="../media/image163.wmf"/><Relationship Id="rId14" Type="http://schemas.openxmlformats.org/officeDocument/2006/relationships/image" Target="../media/image168.png"/><Relationship Id="rId22" Type="http://schemas.openxmlformats.org/officeDocument/2006/relationships/image" Target="../media/image175.png"/><Relationship Id="rId27" Type="http://schemas.openxmlformats.org/officeDocument/2006/relationships/image" Target="../media/image180.jpeg"/><Relationship Id="rId30" Type="http://schemas.openxmlformats.org/officeDocument/2006/relationships/image" Target="../media/image82.png"/><Relationship Id="rId35" Type="http://schemas.openxmlformats.org/officeDocument/2006/relationships/image" Target="../media/image187.png"/><Relationship Id="rId43" Type="http://schemas.openxmlformats.org/officeDocument/2006/relationships/image" Target="../media/image19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png"/><Relationship Id="rId13" Type="http://schemas.openxmlformats.org/officeDocument/2006/relationships/image" Target="../media/image209.png"/><Relationship Id="rId18" Type="http://schemas.openxmlformats.org/officeDocument/2006/relationships/image" Target="../media/image181.png"/><Relationship Id="rId26" Type="http://schemas.openxmlformats.org/officeDocument/2006/relationships/image" Target="../media/image220.png"/><Relationship Id="rId39" Type="http://schemas.openxmlformats.org/officeDocument/2006/relationships/image" Target="../media/image233.png"/><Relationship Id="rId3" Type="http://schemas.openxmlformats.org/officeDocument/2006/relationships/image" Target="../media/image199.png"/><Relationship Id="rId21" Type="http://schemas.openxmlformats.org/officeDocument/2006/relationships/image" Target="../media/image215.png"/><Relationship Id="rId34" Type="http://schemas.openxmlformats.org/officeDocument/2006/relationships/image" Target="../media/image228.png"/><Relationship Id="rId42" Type="http://schemas.openxmlformats.org/officeDocument/2006/relationships/image" Target="../media/image182.png"/><Relationship Id="rId7" Type="http://schemas.openxmlformats.org/officeDocument/2006/relationships/image" Target="../media/image203.png"/><Relationship Id="rId12" Type="http://schemas.openxmlformats.org/officeDocument/2006/relationships/image" Target="../media/image208.png"/><Relationship Id="rId17" Type="http://schemas.openxmlformats.org/officeDocument/2006/relationships/image" Target="../media/image212.png"/><Relationship Id="rId25" Type="http://schemas.openxmlformats.org/officeDocument/2006/relationships/image" Target="../media/image219.png"/><Relationship Id="rId33" Type="http://schemas.openxmlformats.org/officeDocument/2006/relationships/image" Target="../media/image227.png"/><Relationship Id="rId38" Type="http://schemas.openxmlformats.org/officeDocument/2006/relationships/image" Target="../media/image232.png"/><Relationship Id="rId2" Type="http://schemas.openxmlformats.org/officeDocument/2006/relationships/image" Target="../media/image198.jpeg"/><Relationship Id="rId16" Type="http://schemas.openxmlformats.org/officeDocument/2006/relationships/image" Target="../media/image211.gif"/><Relationship Id="rId20" Type="http://schemas.openxmlformats.org/officeDocument/2006/relationships/image" Target="../media/image214.png"/><Relationship Id="rId29" Type="http://schemas.openxmlformats.org/officeDocument/2006/relationships/image" Target="../media/image223.png"/><Relationship Id="rId41" Type="http://schemas.openxmlformats.org/officeDocument/2006/relationships/image" Target="../media/image2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2.gif"/><Relationship Id="rId11" Type="http://schemas.openxmlformats.org/officeDocument/2006/relationships/image" Target="../media/image207.png"/><Relationship Id="rId24" Type="http://schemas.openxmlformats.org/officeDocument/2006/relationships/image" Target="../media/image218.png"/><Relationship Id="rId32" Type="http://schemas.openxmlformats.org/officeDocument/2006/relationships/image" Target="../media/image226.png"/><Relationship Id="rId37" Type="http://schemas.openxmlformats.org/officeDocument/2006/relationships/image" Target="../media/image231.png"/><Relationship Id="rId40" Type="http://schemas.openxmlformats.org/officeDocument/2006/relationships/image" Target="../media/image234.png"/><Relationship Id="rId5" Type="http://schemas.openxmlformats.org/officeDocument/2006/relationships/image" Target="../media/image201.jpeg"/><Relationship Id="rId15" Type="http://schemas.openxmlformats.org/officeDocument/2006/relationships/image" Target="../media/image210.jpeg"/><Relationship Id="rId23" Type="http://schemas.openxmlformats.org/officeDocument/2006/relationships/image" Target="../media/image217.png"/><Relationship Id="rId28" Type="http://schemas.openxmlformats.org/officeDocument/2006/relationships/image" Target="../media/image222.png"/><Relationship Id="rId36" Type="http://schemas.openxmlformats.org/officeDocument/2006/relationships/image" Target="../media/image230.png"/><Relationship Id="rId10" Type="http://schemas.openxmlformats.org/officeDocument/2006/relationships/image" Target="../media/image206.png"/><Relationship Id="rId19" Type="http://schemas.openxmlformats.org/officeDocument/2006/relationships/image" Target="../media/image213.png"/><Relationship Id="rId31" Type="http://schemas.openxmlformats.org/officeDocument/2006/relationships/image" Target="../media/image225.png"/><Relationship Id="rId4" Type="http://schemas.openxmlformats.org/officeDocument/2006/relationships/image" Target="../media/image200.png"/><Relationship Id="rId9" Type="http://schemas.openxmlformats.org/officeDocument/2006/relationships/image" Target="../media/image205.png"/><Relationship Id="rId14" Type="http://schemas.openxmlformats.org/officeDocument/2006/relationships/image" Target="../media/image174.png"/><Relationship Id="rId22" Type="http://schemas.openxmlformats.org/officeDocument/2006/relationships/image" Target="../media/image216.png"/><Relationship Id="rId27" Type="http://schemas.openxmlformats.org/officeDocument/2006/relationships/image" Target="../media/image221.png"/><Relationship Id="rId30" Type="http://schemas.openxmlformats.org/officeDocument/2006/relationships/image" Target="../media/image224.png"/><Relationship Id="rId35" Type="http://schemas.openxmlformats.org/officeDocument/2006/relationships/image" Target="../media/image2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2.png"/><Relationship Id="rId3" Type="http://schemas.openxmlformats.org/officeDocument/2006/relationships/image" Target="../media/image237.png"/><Relationship Id="rId7" Type="http://schemas.openxmlformats.org/officeDocument/2006/relationships/image" Target="../media/image2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0.png"/><Relationship Id="rId5" Type="http://schemas.openxmlformats.org/officeDocument/2006/relationships/image" Target="../media/image239.png"/><Relationship Id="rId4" Type="http://schemas.openxmlformats.org/officeDocument/2006/relationships/image" Target="../media/image23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3" Type="http://schemas.openxmlformats.org/officeDocument/2006/relationships/image" Target="../media/image4.tiff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tiff"/><Relationship Id="rId9" Type="http://schemas.openxmlformats.org/officeDocument/2006/relationships/image" Target="../media/image10.jpeg"/><Relationship Id="rId14" Type="http://schemas.openxmlformats.org/officeDocument/2006/relationships/image" Target="../media/image1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jpeg"/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jpe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7" Type="http://schemas.openxmlformats.org/officeDocument/2006/relationships/image" Target="../media/image251.png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50.png"/><Relationship Id="rId5" Type="http://schemas.openxmlformats.org/officeDocument/2006/relationships/image" Target="../media/image249.png"/><Relationship Id="rId4" Type="http://schemas.openxmlformats.org/officeDocument/2006/relationships/image" Target="../media/image248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50.png"/><Relationship Id="rId5" Type="http://schemas.openxmlformats.org/officeDocument/2006/relationships/image" Target="../media/image249.png"/><Relationship Id="rId4" Type="http://schemas.openxmlformats.org/officeDocument/2006/relationships/image" Target="../media/image248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50.png"/><Relationship Id="rId5" Type="http://schemas.openxmlformats.org/officeDocument/2006/relationships/image" Target="../media/image249.png"/><Relationship Id="rId4" Type="http://schemas.openxmlformats.org/officeDocument/2006/relationships/image" Target="../media/image248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50.png"/><Relationship Id="rId5" Type="http://schemas.openxmlformats.org/officeDocument/2006/relationships/image" Target="../media/image253.png"/><Relationship Id="rId4" Type="http://schemas.openxmlformats.org/officeDocument/2006/relationships/image" Target="../media/image252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7" Type="http://schemas.openxmlformats.org/officeDocument/2006/relationships/image" Target="../media/image254.png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50.png"/><Relationship Id="rId5" Type="http://schemas.openxmlformats.org/officeDocument/2006/relationships/image" Target="../media/image253.png"/><Relationship Id="rId4" Type="http://schemas.openxmlformats.org/officeDocument/2006/relationships/image" Target="../media/image252.w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emf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3.png"/><Relationship Id="rId4" Type="http://schemas.openxmlformats.org/officeDocument/2006/relationships/image" Target="../media/image17.jpeg"/><Relationship Id="rId9" Type="http://schemas.openxmlformats.org/officeDocument/2006/relationships/image" Target="../media/image2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50.png"/><Relationship Id="rId5" Type="http://schemas.openxmlformats.org/officeDocument/2006/relationships/image" Target="../media/image249.png"/><Relationship Id="rId4" Type="http://schemas.openxmlformats.org/officeDocument/2006/relationships/image" Target="../media/image248.w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1.jpeg"/><Relationship Id="rId3" Type="http://schemas.openxmlformats.org/officeDocument/2006/relationships/image" Target="../media/image257.jpeg"/><Relationship Id="rId7" Type="http://schemas.openxmlformats.org/officeDocument/2006/relationships/image" Target="../media/image260.png"/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3.wmf"/><Relationship Id="rId5" Type="http://schemas.openxmlformats.org/officeDocument/2006/relationships/image" Target="../media/image259.wmf"/><Relationship Id="rId4" Type="http://schemas.openxmlformats.org/officeDocument/2006/relationships/image" Target="../media/image258.wmf"/><Relationship Id="rId9" Type="http://schemas.openxmlformats.org/officeDocument/2006/relationships/image" Target="../media/image26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png"/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65.png"/><Relationship Id="rId4" Type="http://schemas.openxmlformats.org/officeDocument/2006/relationships/image" Target="../media/image26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1.jpeg"/><Relationship Id="rId3" Type="http://schemas.openxmlformats.org/officeDocument/2006/relationships/image" Target="../media/image166.png"/><Relationship Id="rId7" Type="http://schemas.openxmlformats.org/officeDocument/2006/relationships/image" Target="../media/image270.png"/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9.jpeg"/><Relationship Id="rId11" Type="http://schemas.openxmlformats.org/officeDocument/2006/relationships/image" Target="../media/image274.jpeg"/><Relationship Id="rId5" Type="http://schemas.openxmlformats.org/officeDocument/2006/relationships/image" Target="../media/image268.gif"/><Relationship Id="rId10" Type="http://schemas.openxmlformats.org/officeDocument/2006/relationships/image" Target="../media/image273.png"/><Relationship Id="rId4" Type="http://schemas.openxmlformats.org/officeDocument/2006/relationships/image" Target="../media/image267.jpeg"/><Relationship Id="rId9" Type="http://schemas.openxmlformats.org/officeDocument/2006/relationships/image" Target="../media/image27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6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2.jpeg"/><Relationship Id="rId3" Type="http://schemas.openxmlformats.org/officeDocument/2006/relationships/image" Target="../media/image278.jpeg"/><Relationship Id="rId7" Type="http://schemas.openxmlformats.org/officeDocument/2006/relationships/image" Target="../media/image281.jpeg"/><Relationship Id="rId2" Type="http://schemas.openxmlformats.org/officeDocument/2006/relationships/image" Target="../media/image277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0.png"/><Relationship Id="rId5" Type="http://schemas.openxmlformats.org/officeDocument/2006/relationships/image" Target="../media/image279.png"/><Relationship Id="rId4" Type="http://schemas.openxmlformats.org/officeDocument/2006/relationships/image" Target="../media/image261.jpeg"/><Relationship Id="rId9" Type="http://schemas.openxmlformats.org/officeDocument/2006/relationships/image" Target="../media/image28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jpe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png"/><Relationship Id="rId9" Type="http://schemas.openxmlformats.org/officeDocument/2006/relationships/image" Target="../media/image30.gif"/><Relationship Id="rId14" Type="http://schemas.openxmlformats.org/officeDocument/2006/relationships/image" Target="../media/image35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0.png"/><Relationship Id="rId13" Type="http://schemas.openxmlformats.org/officeDocument/2006/relationships/image" Target="../media/image295.png"/><Relationship Id="rId3" Type="http://schemas.openxmlformats.org/officeDocument/2006/relationships/image" Target="../media/image285.png"/><Relationship Id="rId7" Type="http://schemas.openxmlformats.org/officeDocument/2006/relationships/image" Target="../media/image289.png"/><Relationship Id="rId12" Type="http://schemas.openxmlformats.org/officeDocument/2006/relationships/image" Target="../media/image29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8.png"/><Relationship Id="rId11" Type="http://schemas.openxmlformats.org/officeDocument/2006/relationships/image" Target="../media/image293.emf"/><Relationship Id="rId5" Type="http://schemas.openxmlformats.org/officeDocument/2006/relationships/image" Target="../media/image287.png"/><Relationship Id="rId15" Type="http://schemas.openxmlformats.org/officeDocument/2006/relationships/image" Target="../media/image297.png"/><Relationship Id="rId10" Type="http://schemas.openxmlformats.org/officeDocument/2006/relationships/image" Target="../media/image292.emf"/><Relationship Id="rId4" Type="http://schemas.openxmlformats.org/officeDocument/2006/relationships/image" Target="../media/image286.png"/><Relationship Id="rId9" Type="http://schemas.openxmlformats.org/officeDocument/2006/relationships/image" Target="../media/image291.png"/><Relationship Id="rId14" Type="http://schemas.openxmlformats.org/officeDocument/2006/relationships/image" Target="../media/image29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9.png"/><Relationship Id="rId2" Type="http://schemas.openxmlformats.org/officeDocument/2006/relationships/image" Target="../media/image298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01.png"/><Relationship Id="rId4" Type="http://schemas.openxmlformats.org/officeDocument/2006/relationships/image" Target="../media/image300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2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4.jpeg"/><Relationship Id="rId2" Type="http://schemas.openxmlformats.org/officeDocument/2006/relationships/image" Target="../media/image303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06.png"/><Relationship Id="rId4" Type="http://schemas.openxmlformats.org/officeDocument/2006/relationships/image" Target="../media/image30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8.png"/><Relationship Id="rId2" Type="http://schemas.openxmlformats.org/officeDocument/2006/relationships/image" Target="../media/image30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8.png"/><Relationship Id="rId2" Type="http://schemas.openxmlformats.org/officeDocument/2006/relationships/image" Target="../media/image30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9.jpeg"/><Relationship Id="rId1" Type="http://schemas.openxmlformats.org/officeDocument/2006/relationships/slideLayout" Target="../slideLayouts/slideLayout1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pn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1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4.jpeg"/><Relationship Id="rId2" Type="http://schemas.openxmlformats.org/officeDocument/2006/relationships/image" Target="../media/image3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7.jpeg"/><Relationship Id="rId5" Type="http://schemas.openxmlformats.org/officeDocument/2006/relationships/image" Target="../media/image316.jpeg"/><Relationship Id="rId4" Type="http://schemas.openxmlformats.org/officeDocument/2006/relationships/image" Target="../media/image31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9.png"/><Relationship Id="rId2" Type="http://schemas.openxmlformats.org/officeDocument/2006/relationships/image" Target="../media/image318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21.png"/><Relationship Id="rId4" Type="http://schemas.openxmlformats.org/officeDocument/2006/relationships/image" Target="../media/image3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5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6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/>
          <p:cNvSpPr/>
          <p:nvPr/>
        </p:nvSpPr>
        <p:spPr>
          <a:xfrm>
            <a:off x="2222893" y="87074"/>
            <a:ext cx="4092510" cy="54784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de-DE" sz="35000" b="1" i="0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+mj-lt"/>
              </a:rPr>
              <a:t>&amp;</a:t>
            </a:r>
            <a:endParaRPr lang="de-DE" sz="35000" b="1" i="0" cap="none" spc="0" dirty="0">
              <a:ln w="50800"/>
              <a:solidFill>
                <a:schemeClr val="bg1">
                  <a:shade val="50000"/>
                </a:schemeClr>
              </a:solidFill>
              <a:effectLst/>
              <a:latin typeface="+mj-lt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1070945" y="427892"/>
            <a:ext cx="7766891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146" name="Text Box 16"/>
          <p:cNvSpPr txBox="1">
            <a:spLocks noChangeArrowheads="1"/>
          </p:cNvSpPr>
          <p:nvPr/>
        </p:nvSpPr>
        <p:spPr bwMode="auto">
          <a:xfrm>
            <a:off x="7001527" y="4835129"/>
            <a:ext cx="217011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de-DE" altLang="de-DE" sz="1000" dirty="0" smtClean="0">
                <a:solidFill>
                  <a:srgbClr val="000000"/>
                </a:solidFill>
              </a:rPr>
              <a:t>Januar 21</a:t>
            </a:r>
            <a:endParaRPr lang="de-DE" altLang="de-DE" sz="1000" dirty="0">
              <a:solidFill>
                <a:srgbClr val="000000"/>
              </a:solidFill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64714" y="0"/>
            <a:ext cx="1353787" cy="10776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188" y="372202"/>
            <a:ext cx="6363424" cy="800631"/>
          </a:xfrm>
          <a:prstGeom prst="rect">
            <a:avLst/>
          </a:prstGeom>
        </p:spPr>
      </p:pic>
      <p:sp>
        <p:nvSpPr>
          <p:cNvPr id="17" name="Textfeld 16"/>
          <p:cNvSpPr txBox="1"/>
          <p:nvPr/>
        </p:nvSpPr>
        <p:spPr>
          <a:xfrm>
            <a:off x="857493" y="4589900"/>
            <a:ext cx="6706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00366C"/>
                </a:solidFill>
              </a:rPr>
              <a:t>Ihr Partner in allen Fragen der Stromversorgung - weltweit</a:t>
            </a:r>
          </a:p>
        </p:txBody>
      </p:sp>
      <p:grpSp>
        <p:nvGrpSpPr>
          <p:cNvPr id="18" name="Gruppieren 17"/>
          <p:cNvGrpSpPr/>
          <p:nvPr/>
        </p:nvGrpSpPr>
        <p:grpSpPr>
          <a:xfrm>
            <a:off x="-972422" y="1535269"/>
            <a:ext cx="10197575" cy="3546082"/>
            <a:chOff x="-972422" y="1535269"/>
            <a:chExt cx="10197575" cy="3546082"/>
          </a:xfrm>
        </p:grpSpPr>
        <p:grpSp>
          <p:nvGrpSpPr>
            <p:cNvPr id="19" name="Gruppieren 18"/>
            <p:cNvGrpSpPr/>
            <p:nvPr/>
          </p:nvGrpSpPr>
          <p:grpSpPr>
            <a:xfrm>
              <a:off x="-972422" y="1535269"/>
              <a:ext cx="10127354" cy="3546082"/>
              <a:chOff x="-494835" y="2027239"/>
              <a:chExt cx="10127354" cy="4129440"/>
            </a:xfrm>
          </p:grpSpPr>
          <p:pic>
            <p:nvPicPr>
              <p:cNvPr id="27" name="Picture 85" descr="C:\Users\ST64\Pictures\Karten-Globus-1200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99413" y="5218347"/>
                <a:ext cx="787250" cy="9383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8" name="Text Box 16"/>
              <p:cNvSpPr txBox="1">
                <a:spLocks noChangeArrowheads="1"/>
              </p:cNvSpPr>
              <p:nvPr/>
            </p:nvSpPr>
            <p:spPr bwMode="auto">
              <a:xfrm>
                <a:off x="-494835" y="2027239"/>
                <a:ext cx="4523451" cy="8243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r" eaLnBrk="1" hangingPunct="1">
                  <a:spcBef>
                    <a:spcPct val="50000"/>
                  </a:spcBef>
                </a:pPr>
                <a:r>
                  <a:rPr lang="de-DE" altLang="de-DE" sz="4000" b="1" dirty="0">
                    <a:solidFill>
                      <a:srgbClr val="00366C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Technik</a:t>
                </a:r>
              </a:p>
            </p:txBody>
          </p:sp>
          <p:sp>
            <p:nvSpPr>
              <p:cNvPr id="29" name="Text Box 16"/>
              <p:cNvSpPr txBox="1">
                <a:spLocks noChangeArrowheads="1"/>
              </p:cNvSpPr>
              <p:nvPr/>
            </p:nvSpPr>
            <p:spPr bwMode="auto">
              <a:xfrm>
                <a:off x="-494835" y="3082629"/>
                <a:ext cx="4523451" cy="8243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r" eaLnBrk="1" hangingPunct="1">
                  <a:spcBef>
                    <a:spcPct val="50000"/>
                  </a:spcBef>
                </a:pPr>
                <a:r>
                  <a:rPr lang="de-DE" altLang="de-DE" sz="4000" b="1" dirty="0" smtClean="0">
                    <a:solidFill>
                      <a:srgbClr val="00366C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Kompetenz</a:t>
                </a:r>
                <a:endParaRPr lang="de-DE" altLang="de-DE" sz="4000" b="1" dirty="0">
                  <a:solidFill>
                    <a:srgbClr val="00366C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30" name="Text Box 16"/>
              <p:cNvSpPr txBox="1">
                <a:spLocks noChangeArrowheads="1"/>
              </p:cNvSpPr>
              <p:nvPr/>
            </p:nvSpPr>
            <p:spPr bwMode="auto">
              <a:xfrm>
                <a:off x="1548532" y="4274498"/>
                <a:ext cx="2480084" cy="8243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r" eaLnBrk="1" hangingPunct="1">
                  <a:spcBef>
                    <a:spcPct val="50000"/>
                  </a:spcBef>
                </a:pPr>
                <a:r>
                  <a:rPr lang="de-DE" altLang="de-DE" sz="4000" b="1" dirty="0" smtClean="0">
                    <a:solidFill>
                      <a:srgbClr val="00366C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Qualität</a:t>
                </a:r>
                <a:endParaRPr lang="de-DE" altLang="de-DE" sz="4000" b="1" dirty="0">
                  <a:solidFill>
                    <a:srgbClr val="00366C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31" name="Text Box 16"/>
              <p:cNvSpPr txBox="1">
                <a:spLocks noChangeArrowheads="1"/>
              </p:cNvSpPr>
              <p:nvPr/>
            </p:nvSpPr>
            <p:spPr bwMode="auto">
              <a:xfrm>
                <a:off x="5109068" y="3118468"/>
                <a:ext cx="3079527" cy="8243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de-DE" altLang="de-DE" sz="4000" b="1" dirty="0" smtClean="0">
                    <a:solidFill>
                      <a:srgbClr val="00366C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Erfahrung</a:t>
                </a:r>
                <a:endParaRPr lang="de-DE" altLang="de-DE" sz="4000" b="1" dirty="0">
                  <a:solidFill>
                    <a:srgbClr val="00366C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32" name="Text Box 16"/>
              <p:cNvSpPr txBox="1">
                <a:spLocks noChangeArrowheads="1"/>
              </p:cNvSpPr>
              <p:nvPr/>
            </p:nvSpPr>
            <p:spPr bwMode="auto">
              <a:xfrm>
                <a:off x="5109068" y="2027239"/>
                <a:ext cx="4523451" cy="8243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de-DE" altLang="de-DE" sz="4000" b="1" dirty="0" smtClean="0">
                    <a:solidFill>
                      <a:srgbClr val="00366C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Innovation</a:t>
                </a:r>
                <a:endParaRPr lang="de-DE" altLang="de-DE" sz="4000" b="1" dirty="0">
                  <a:solidFill>
                    <a:srgbClr val="00366C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sp>
          <p:nvSpPr>
            <p:cNvPr id="26" name="Text Box 16"/>
            <p:cNvSpPr txBox="1">
              <a:spLocks noChangeArrowheads="1"/>
            </p:cNvSpPr>
            <p:nvPr/>
          </p:nvSpPr>
          <p:spPr bwMode="auto">
            <a:xfrm>
              <a:off x="4631481" y="3465062"/>
              <a:ext cx="4593672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altLang="de-DE" sz="4000" b="1" dirty="0" smtClean="0">
                  <a:solidFill>
                    <a:srgbClr val="00366C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Zuverlässigkeit</a:t>
              </a:r>
              <a:endParaRPr lang="de-DE" altLang="de-DE" sz="4000" b="1" dirty="0">
                <a:solidFill>
                  <a:srgbClr val="00366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85103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211837" y="1032675"/>
            <a:ext cx="8229600" cy="3394472"/>
          </a:xfrm>
        </p:spPr>
        <p:txBody>
          <a:bodyPr/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2800" b="1" dirty="0" smtClean="0">
                <a:solidFill>
                  <a:srgbClr val="00366C"/>
                </a:solidFill>
              </a:rPr>
              <a:t> Firmenvorstellung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2800" b="1" dirty="0" smtClean="0">
                <a:solidFill>
                  <a:srgbClr val="00366C"/>
                </a:solidFill>
              </a:rPr>
              <a:t> </a:t>
            </a:r>
            <a:r>
              <a:rPr lang="de-DE" sz="2800" b="1" dirty="0" smtClean="0">
                <a:solidFill>
                  <a:srgbClr val="FFC000"/>
                </a:solidFill>
              </a:rPr>
              <a:t>Fertigungsprogramm-Industrie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2800" b="1" dirty="0" smtClean="0">
                <a:solidFill>
                  <a:srgbClr val="00366C"/>
                </a:solidFill>
              </a:rPr>
              <a:t> Servicekonzept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2800" b="1" dirty="0" smtClean="0">
                <a:solidFill>
                  <a:srgbClr val="00366C"/>
                </a:solidFill>
              </a:rPr>
              <a:t> Projekte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2800" b="1" dirty="0" smtClean="0">
                <a:solidFill>
                  <a:srgbClr val="00366C"/>
                </a:solidFill>
              </a:rPr>
              <a:t> Gründe für Gustav Klein</a:t>
            </a:r>
            <a:endParaRPr lang="de-DE" sz="2800" b="1" dirty="0">
              <a:solidFill>
                <a:srgbClr val="00366C"/>
              </a:solidFill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de-DE" b="1" dirty="0">
              <a:solidFill>
                <a:srgbClr val="00366C"/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1341120" y="127978"/>
            <a:ext cx="73685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800" b="1" dirty="0" smtClean="0">
                <a:solidFill>
                  <a:srgbClr val="00366C"/>
                </a:solidFill>
              </a:rPr>
              <a:t>Inhalt</a:t>
            </a:r>
            <a:endParaRPr lang="de-DE" sz="2800" b="1" dirty="0">
              <a:solidFill>
                <a:srgbClr val="00366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553198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75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5144712"/>
              </p:ext>
            </p:extLst>
          </p:nvPr>
        </p:nvGraphicFramePr>
        <p:xfrm>
          <a:off x="963529" y="3278208"/>
          <a:ext cx="1071921" cy="4018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1" name="Photo Editor-Foto" r:id="rId4" imgW="1409897" imgH="695238" progId="">
                  <p:embed/>
                </p:oleObj>
              </mc:Choice>
              <mc:Fallback>
                <p:oleObj name="Photo Editor-Foto" r:id="rId4" imgW="1409897" imgH="695238" progId="">
                  <p:embed/>
                  <p:pic>
                    <p:nvPicPr>
                      <p:cNvPr id="0" name="Picture 54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3529" y="3278208"/>
                        <a:ext cx="1071921" cy="4018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2502941" y="3387232"/>
            <a:ext cx="10368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de-DE"/>
          </a:p>
        </p:txBody>
      </p:sp>
      <p:pic>
        <p:nvPicPr>
          <p:cNvPr id="10244" name="Picture 6" descr="EnBW Energie Baden-Württemberg AG">
            <a:hlinkClick r:id="rId6" tooltip="Startseit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051" y="2739691"/>
            <a:ext cx="1599496" cy="173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968" y="1350217"/>
            <a:ext cx="1336985" cy="328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30" y="4478987"/>
            <a:ext cx="989384" cy="379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799" y="3799590"/>
            <a:ext cx="1277493" cy="28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13" descr="thales_logo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584" y="1223457"/>
            <a:ext cx="1771796" cy="39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4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726" y="868549"/>
            <a:ext cx="648032" cy="349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Picture 5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050" y="4448876"/>
            <a:ext cx="1382977" cy="220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3" name="Picture 5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591" y="4132125"/>
            <a:ext cx="864551" cy="633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4" name="Picture 55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010" y="3360312"/>
            <a:ext cx="1149685" cy="281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5" name="Picture 56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263" y="2916639"/>
            <a:ext cx="786787" cy="324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6" name="Picture 57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550" y="1252482"/>
            <a:ext cx="1372303" cy="180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9" name="Picture 65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018" y="799404"/>
            <a:ext cx="2403055" cy="360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0" name="Picture 67" descr="Bild:Logo ÖBB.svg">
            <a:hlinkClick r:id="rId19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743" y="799403"/>
            <a:ext cx="1036851" cy="289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1" name="Picture 69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445" y="1195737"/>
            <a:ext cx="1212201" cy="399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262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1872882"/>
              </p:ext>
            </p:extLst>
          </p:nvPr>
        </p:nvGraphicFramePr>
        <p:xfrm>
          <a:off x="354524" y="791724"/>
          <a:ext cx="1395175" cy="2710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2" name="Photo Editor-Foto" r:id="rId22" imgW="2343477" imgH="600159" progId="">
                  <p:embed/>
                </p:oleObj>
              </mc:Choice>
              <mc:Fallback>
                <p:oleObj name="Photo Editor-Foto" r:id="rId22" imgW="2343477" imgH="600159" progId="">
                  <p:embed/>
                  <p:pic>
                    <p:nvPicPr>
                      <p:cNvPr id="0" name="Picture 54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524" y="791724"/>
                        <a:ext cx="1395175" cy="2710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63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9151254"/>
              </p:ext>
            </p:extLst>
          </p:nvPr>
        </p:nvGraphicFramePr>
        <p:xfrm>
          <a:off x="6988968" y="3544800"/>
          <a:ext cx="1652863" cy="2547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3" name="Photo Editor-Foto" r:id="rId24" imgW="2857899" imgH="581106" progId="">
                  <p:embed/>
                </p:oleObj>
              </mc:Choice>
              <mc:Fallback>
                <p:oleObj name="Photo Editor-Foto" r:id="rId24" imgW="2857899" imgH="581106" progId="">
                  <p:embed/>
                  <p:pic>
                    <p:nvPicPr>
                      <p:cNvPr id="0" name="Picture 54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88968" y="3544800"/>
                        <a:ext cx="1652863" cy="2547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64" name="Object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6985353"/>
              </p:ext>
            </p:extLst>
          </p:nvPr>
        </p:nvGraphicFramePr>
        <p:xfrm>
          <a:off x="4217742" y="3374453"/>
          <a:ext cx="1886164" cy="3939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4" name="Photo Editor-Foto" r:id="rId26" imgW="3809524" imgH="1047619" progId="">
                  <p:embed/>
                </p:oleObj>
              </mc:Choice>
              <mc:Fallback>
                <p:oleObj name="Photo Editor-Foto" r:id="rId26" imgW="3809524" imgH="1047619" progId="">
                  <p:embed/>
                  <p:pic>
                    <p:nvPicPr>
                      <p:cNvPr id="0" name="Picture 54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7742" y="3374453"/>
                        <a:ext cx="1886164" cy="39390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67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1549809"/>
              </p:ext>
            </p:extLst>
          </p:nvPr>
        </p:nvGraphicFramePr>
        <p:xfrm>
          <a:off x="347452" y="2414254"/>
          <a:ext cx="1268618" cy="2617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5" name="Photo Editor-Foto" r:id="rId28" imgW="4761905" imgH="1295238" progId="">
                  <p:embed/>
                </p:oleObj>
              </mc:Choice>
              <mc:Fallback>
                <p:oleObj name="Photo Editor-Foto" r:id="rId28" imgW="4761905" imgH="1295238" progId="">
                  <p:embed/>
                  <p:pic>
                    <p:nvPicPr>
                      <p:cNvPr id="0" name="Picture 54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7452" y="2414254"/>
                        <a:ext cx="1268618" cy="2617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68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7233811"/>
              </p:ext>
            </p:extLst>
          </p:nvPr>
        </p:nvGraphicFramePr>
        <p:xfrm>
          <a:off x="2107984" y="2445506"/>
          <a:ext cx="1431769" cy="3370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6" name="Photo Editor-Foto" r:id="rId30" imgW="1724266" imgH="533474" progId="">
                  <p:embed/>
                </p:oleObj>
              </mc:Choice>
              <mc:Fallback>
                <p:oleObj name="Photo Editor-Foto" r:id="rId30" imgW="1724266" imgH="533474" progId="">
                  <p:embed/>
                  <p:pic>
                    <p:nvPicPr>
                      <p:cNvPr id="0" name="Picture 54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07984" y="2445506"/>
                        <a:ext cx="1431769" cy="3370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69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5097189"/>
              </p:ext>
            </p:extLst>
          </p:nvPr>
        </p:nvGraphicFramePr>
        <p:xfrm>
          <a:off x="3490050" y="2423144"/>
          <a:ext cx="497079" cy="3590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7" name="Photo Editor-Foto" r:id="rId32" imgW="2180952" imgH="2076740" progId="">
                  <p:embed/>
                </p:oleObj>
              </mc:Choice>
              <mc:Fallback>
                <p:oleObj name="Photo Editor-Foto" r:id="rId32" imgW="2180952" imgH="2076740" progId="">
                  <p:embed/>
                  <p:pic>
                    <p:nvPicPr>
                      <p:cNvPr id="0" name="Picture 54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0050" y="2423144"/>
                        <a:ext cx="497079" cy="3590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0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8907606"/>
              </p:ext>
            </p:extLst>
          </p:nvPr>
        </p:nvGraphicFramePr>
        <p:xfrm>
          <a:off x="3577005" y="2836950"/>
          <a:ext cx="1744605" cy="4520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8" name="Photo Editor-Foto" r:id="rId34" imgW="7621064" imgH="2600000" progId="">
                  <p:embed/>
                </p:oleObj>
              </mc:Choice>
              <mc:Fallback>
                <p:oleObj name="Photo Editor-Foto" r:id="rId34" imgW="7621064" imgH="2600000" progId="">
                  <p:embed/>
                  <p:pic>
                    <p:nvPicPr>
                      <p:cNvPr id="0" name="Picture 54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7005" y="2836950"/>
                        <a:ext cx="1744605" cy="45200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1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0169569"/>
              </p:ext>
            </p:extLst>
          </p:nvPr>
        </p:nvGraphicFramePr>
        <p:xfrm>
          <a:off x="7466419" y="2926076"/>
          <a:ext cx="1241172" cy="275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9" name="Photo Editor-Foto" r:id="rId36" imgW="4839375" imgH="1409897" progId="">
                  <p:embed/>
                </p:oleObj>
              </mc:Choice>
              <mc:Fallback>
                <p:oleObj name="Photo Editor-Foto" r:id="rId36" imgW="4839375" imgH="1409897" progId="">
                  <p:embed/>
                  <p:pic>
                    <p:nvPicPr>
                      <p:cNvPr id="0" name="Picture 54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6419" y="2926076"/>
                        <a:ext cx="1241172" cy="2756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2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5861813"/>
              </p:ext>
            </p:extLst>
          </p:nvPr>
        </p:nvGraphicFramePr>
        <p:xfrm>
          <a:off x="6464373" y="3994491"/>
          <a:ext cx="1085644" cy="3474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0" name="Photo Editor-Foto" r:id="rId38" imgW="7621064" imgH="3209524" progId="">
                  <p:embed/>
                </p:oleObj>
              </mc:Choice>
              <mc:Fallback>
                <p:oleObj name="Photo Editor-Foto" r:id="rId38" imgW="7621064" imgH="3209524" progId="">
                  <p:embed/>
                  <p:pic>
                    <p:nvPicPr>
                      <p:cNvPr id="0" name="Picture 54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4373" y="3994491"/>
                        <a:ext cx="1085644" cy="3474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3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4840320"/>
              </p:ext>
            </p:extLst>
          </p:nvPr>
        </p:nvGraphicFramePr>
        <p:xfrm>
          <a:off x="7267608" y="2393357"/>
          <a:ext cx="1032276" cy="2883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1" name="Photo Editor-Foto" r:id="rId40" imgW="3809524" imgH="1400000" progId="">
                  <p:embed/>
                </p:oleObj>
              </mc:Choice>
              <mc:Fallback>
                <p:oleObj name="Photo Editor-Foto" r:id="rId40" imgW="3809524" imgH="1400000" progId="">
                  <p:embed/>
                  <p:pic>
                    <p:nvPicPr>
                      <p:cNvPr id="0" name="Picture 54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7608" y="2393357"/>
                        <a:ext cx="1032276" cy="28837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4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794378"/>
              </p:ext>
            </p:extLst>
          </p:nvPr>
        </p:nvGraphicFramePr>
        <p:xfrm>
          <a:off x="225342" y="3588512"/>
          <a:ext cx="785262" cy="6786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2" name="Photo Editor-Foto" r:id="rId42" imgW="1448002" imgH="1647619" progId="">
                  <p:embed/>
                </p:oleObj>
              </mc:Choice>
              <mc:Fallback>
                <p:oleObj name="Photo Editor-Foto" r:id="rId42" imgW="1448002" imgH="1647619" progId="">
                  <p:embed/>
                  <p:pic>
                    <p:nvPicPr>
                      <p:cNvPr id="0" name="Picture 54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5342" y="3588512"/>
                        <a:ext cx="785262" cy="6786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77" name="Picture 24" descr="D:\temp\SSB_Logo_HKS_5_VH50.gif"/>
          <p:cNvPicPr>
            <a:picLocks noChangeAspect="1" noChangeArrowheads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65" y="1238726"/>
            <a:ext cx="815757" cy="306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0" name="Picture 46"/>
          <p:cNvPicPr>
            <a:picLocks noChangeAspect="1" noChangeArrowheads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278" y="727844"/>
            <a:ext cx="1050574" cy="52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282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0701284"/>
              </p:ext>
            </p:extLst>
          </p:nvPr>
        </p:nvGraphicFramePr>
        <p:xfrm>
          <a:off x="600774" y="2791646"/>
          <a:ext cx="1088694" cy="3335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3" name="Photo Editor-Foto" r:id="rId46" imgW="7104762" imgH="2866667" progId="">
                  <p:embed/>
                </p:oleObj>
              </mc:Choice>
              <mc:Fallback>
                <p:oleObj name="Photo Editor-Foto" r:id="rId46" imgW="7104762" imgH="2866667" progId="">
                  <p:embed/>
                  <p:pic>
                    <p:nvPicPr>
                      <p:cNvPr id="0" name="Picture 54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0774" y="2791646"/>
                        <a:ext cx="1088694" cy="3335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86" name="Picture 9"/>
          <p:cNvPicPr>
            <a:picLocks noChangeAspect="1" noChangeArrowheads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403" y="3024141"/>
            <a:ext cx="1050144" cy="388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8" name="Picture 4"/>
          <p:cNvPicPr>
            <a:picLocks noChangeAspect="1" noChangeArrowheads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424" y="1781059"/>
            <a:ext cx="1135961" cy="262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8" name="Picture 108"/>
          <p:cNvPicPr>
            <a:picLocks noChangeAspect="1" noChangeArrowheads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181" y="2382448"/>
            <a:ext cx="2104198" cy="237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976" name="Picture 1640" descr="C:\Users\ST64\Pictures\Hitachi.png"/>
          <p:cNvPicPr>
            <a:picLocks noChangeAspect="1" noChangeArrowheads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659" y="4005497"/>
            <a:ext cx="1512083" cy="325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42" y="1763502"/>
            <a:ext cx="2932323" cy="629855"/>
          </a:xfrm>
          <a:prstGeom prst="rect">
            <a:avLst/>
          </a:prstGeom>
        </p:spPr>
      </p:pic>
      <p:pic>
        <p:nvPicPr>
          <p:cNvPr id="15978" name="Picture 1642" descr="R:\Abteilung\Vertrieb\Vordrucke\Marketing\Logos Referenzkunden\Telekom_Austria_Logo_svg.png"/>
          <p:cNvPicPr>
            <a:picLocks noChangeAspect="1" noChangeArrowheads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204" y="3887547"/>
            <a:ext cx="1166702" cy="561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979" name="Picture 1643" descr="R:\Abteilung\Vertrieb\Vordrucke\Marketing\Logos Referenzkunden\Pintsch_Tiefenbach.png"/>
          <p:cNvPicPr>
            <a:picLocks noChangeAspect="1" noChangeArrowheads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797" y="1583227"/>
            <a:ext cx="2193528" cy="49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228" y="1777633"/>
            <a:ext cx="1228725" cy="364331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93" y="1571992"/>
            <a:ext cx="2463662" cy="381695"/>
          </a:xfrm>
          <a:prstGeom prst="rect">
            <a:avLst/>
          </a:prstGeom>
        </p:spPr>
      </p:pic>
      <p:sp>
        <p:nvSpPr>
          <p:cNvPr id="42" name="Abgerundetes Rechteck 41"/>
          <p:cNvSpPr/>
          <p:nvPr/>
        </p:nvSpPr>
        <p:spPr>
          <a:xfrm>
            <a:off x="1287037" y="86950"/>
            <a:ext cx="7552396" cy="615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3000" b="1" dirty="0">
                <a:solidFill>
                  <a:srgbClr val="00366C"/>
                </a:solidFill>
              </a:rPr>
              <a:t>Referenzen Industrie / Bahntechnik</a:t>
            </a:r>
          </a:p>
        </p:txBody>
      </p:sp>
    </p:spTree>
    <p:extLst>
      <p:ext uri="{BB962C8B-B14F-4D97-AF65-F5344CB8AC3E}">
        <p14:creationId xmlns:p14="http://schemas.microsoft.com/office/powerpoint/2010/main" val="216215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"/>
          <p:cNvSpPr>
            <a:spLocks noChangeArrowheads="1"/>
          </p:cNvSpPr>
          <p:nvPr/>
        </p:nvSpPr>
        <p:spPr bwMode="auto">
          <a:xfrm>
            <a:off x="1" y="4561285"/>
            <a:ext cx="3357563" cy="546497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altLang="de-DE"/>
          </a:p>
        </p:txBody>
      </p:sp>
      <p:graphicFrame>
        <p:nvGraphicFramePr>
          <p:cNvPr id="32" name="Group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5090281"/>
              </p:ext>
            </p:extLst>
          </p:nvPr>
        </p:nvGraphicFramePr>
        <p:xfrm>
          <a:off x="296876" y="1054496"/>
          <a:ext cx="4766359" cy="3238932"/>
        </p:xfrm>
        <a:graphic>
          <a:graphicData uri="http://schemas.openxmlformats.org/drawingml/2006/table">
            <a:tbl>
              <a:tblPr/>
              <a:tblGrid>
                <a:gridCol w="25851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287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54607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Fertigungsprogramm:</a:t>
                      </a:r>
                      <a:endParaRPr kumimoji="0" lang="de-DE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34286" marB="34286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66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443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USV-Anlagen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34286" marB="34286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1-phasig:</a:t>
                      </a:r>
                      <a:endParaRPr kumimoji="0" lang="de-DE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3-phasig:</a:t>
                      </a:r>
                      <a:endParaRPr kumimoji="0" lang="de-DE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34286" marB="34286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 – 200 </a:t>
                      </a:r>
                      <a:r>
                        <a:rPr kumimoji="0" lang="de-DE" sz="9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kVA</a:t>
                      </a:r>
                      <a:endParaRPr kumimoji="0" lang="de-DE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 – 500 kVA*</a:t>
                      </a: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34286" marB="34286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021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Wechselrichter 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(24 – 1000 V DC, 16,7 Hz  – 400 Hz)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34286" marB="34286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1-phasig:</a:t>
                      </a:r>
                      <a:endParaRPr kumimoji="0" lang="de-DE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3-phasig:</a:t>
                      </a:r>
                      <a:endParaRPr kumimoji="0" lang="de-DE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34286" marB="34286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1,0 – 200 kVA</a:t>
                      </a:r>
                      <a:endParaRPr kumimoji="0" lang="de-DE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 – 500 kVA*</a:t>
                      </a: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34286" marB="34286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237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Gleichrichter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Thyristor- und prim. </a:t>
                      </a:r>
                      <a:r>
                        <a:rPr kumimoji="0" lang="de-DE" sz="9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getaktet</a:t>
                      </a:r>
                      <a:r>
                        <a:rPr kumimoji="0" lang="de-DE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, Transistortechnik (IGBT)</a:t>
                      </a:r>
                      <a:endParaRPr kumimoji="0" lang="de-DE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34286" marB="34286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24 – 1000 V </a:t>
                      </a:r>
                      <a:endParaRPr kumimoji="0" lang="de-DE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34286" marB="34286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 – 1500 A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34286" marB="34286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726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2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Gleichspannungswandler 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34286" marB="34286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24 – 1000 V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34286" marB="34286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0,1 – 50 kW</a:t>
                      </a:r>
                      <a:endParaRPr kumimoji="0" lang="de-DE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34286" marB="34286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922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Frequenzwandler 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86" marB="34286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(16,7 Hz  - 800 Hz)</a:t>
                      </a:r>
                      <a:endParaRPr kumimoji="0" lang="de-DE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86" marB="34286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 – 500 </a:t>
                      </a:r>
                      <a:r>
                        <a:rPr kumimoji="0" lang="de-DE" sz="9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kVA</a:t>
                      </a:r>
                      <a:endParaRPr kumimoji="0" lang="de-DE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34286" marB="34286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491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Netzspannungsregler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34286" marB="34286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86" marB="34286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 – 1600 kVA</a:t>
                      </a:r>
                    </a:p>
                  </a:txBody>
                  <a:tcPr marT="34286" marB="34286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pic>
        <p:nvPicPr>
          <p:cNvPr id="34" name="Picture 52" descr="P6300033a1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318" y="1280055"/>
            <a:ext cx="2118548" cy="2787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53" descr="5073_310_01_000_60V1000VA_0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869" y="1095339"/>
            <a:ext cx="852442" cy="1171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54" descr="WGS_U_60V_25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2973" y="2566869"/>
            <a:ext cx="542196" cy="1342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feld 8"/>
          <p:cNvSpPr txBox="1">
            <a:spLocks noChangeArrowheads="1"/>
          </p:cNvSpPr>
          <p:nvPr/>
        </p:nvSpPr>
        <p:spPr bwMode="auto">
          <a:xfrm>
            <a:off x="2387565" y="4253776"/>
            <a:ext cx="2704245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altLang="de-DE" sz="900" dirty="0"/>
              <a:t>*</a:t>
            </a:r>
            <a:r>
              <a:rPr lang="en-US" altLang="de-DE" sz="900" dirty="0" err="1"/>
              <a:t>Systemleistungen</a:t>
            </a:r>
            <a:r>
              <a:rPr lang="en-US" altLang="de-DE" sz="900" dirty="0"/>
              <a:t> </a:t>
            </a:r>
            <a:r>
              <a:rPr lang="en-US" altLang="de-DE" sz="900" dirty="0" err="1"/>
              <a:t>bis</a:t>
            </a:r>
            <a:r>
              <a:rPr lang="en-US" altLang="de-DE" sz="900" dirty="0"/>
              <a:t> 1,5 MVA</a:t>
            </a:r>
          </a:p>
        </p:txBody>
      </p:sp>
      <p:sp>
        <p:nvSpPr>
          <p:cNvPr id="11" name="Abgerundetes Rechteck 10"/>
          <p:cNvSpPr/>
          <p:nvPr/>
        </p:nvSpPr>
        <p:spPr>
          <a:xfrm>
            <a:off x="1287037" y="86950"/>
            <a:ext cx="7552396" cy="615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3000" b="1" dirty="0">
                <a:solidFill>
                  <a:srgbClr val="00366C"/>
                </a:solidFill>
              </a:rPr>
              <a:t>Industrie und stationäre Bahnsysteme</a:t>
            </a:r>
          </a:p>
        </p:txBody>
      </p:sp>
      <p:sp>
        <p:nvSpPr>
          <p:cNvPr id="10" name="Rectangle 90"/>
          <p:cNvSpPr>
            <a:spLocks noChangeArrowheads="1"/>
          </p:cNvSpPr>
          <p:nvPr/>
        </p:nvSpPr>
        <p:spPr bwMode="auto">
          <a:xfrm>
            <a:off x="1235003" y="4561285"/>
            <a:ext cx="66739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altLang="de-DE" b="1" dirty="0"/>
              <a:t>►Kundenspezifische Anlagen nach Anforderung◄</a:t>
            </a:r>
          </a:p>
        </p:txBody>
      </p:sp>
    </p:spTree>
    <p:extLst>
      <p:ext uri="{BB962C8B-B14F-4D97-AF65-F5344CB8AC3E}">
        <p14:creationId xmlns:p14="http://schemas.microsoft.com/office/powerpoint/2010/main" val="279046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2781300" y="672782"/>
            <a:ext cx="3133887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altLang="de-DE" sz="2400" b="1" dirty="0"/>
              <a:t>von 1 – 500 kVA </a:t>
            </a:r>
          </a:p>
          <a:p>
            <a:pPr algn="ctr" eaLnBrk="1" hangingPunct="1"/>
            <a:r>
              <a:rPr lang="de-DE" altLang="de-DE" sz="2400" b="1" dirty="0"/>
              <a:t>in den Frequenzen</a:t>
            </a:r>
          </a:p>
          <a:p>
            <a:pPr algn="ctr" eaLnBrk="1" hangingPunct="1"/>
            <a:endParaRPr lang="de-DE" altLang="de-DE" sz="2400" b="1" dirty="0"/>
          </a:p>
          <a:p>
            <a:pPr algn="ctr" eaLnBrk="1" hangingPunct="1"/>
            <a:r>
              <a:rPr lang="de-DE" altLang="de-DE" sz="2400" b="1" dirty="0"/>
              <a:t>16 ⅔ Hz</a:t>
            </a:r>
          </a:p>
          <a:p>
            <a:pPr algn="ctr" eaLnBrk="1" hangingPunct="1"/>
            <a:r>
              <a:rPr lang="de-DE" altLang="de-DE" sz="2400" b="1" dirty="0"/>
              <a:t>50 Hz</a:t>
            </a:r>
          </a:p>
          <a:p>
            <a:pPr algn="ctr" eaLnBrk="1" hangingPunct="1"/>
            <a:r>
              <a:rPr lang="de-DE" altLang="de-DE" sz="2400" b="1" dirty="0"/>
              <a:t>60 Hz</a:t>
            </a:r>
          </a:p>
          <a:p>
            <a:pPr algn="ctr" eaLnBrk="1" hangingPunct="1"/>
            <a:r>
              <a:rPr lang="de-DE" altLang="de-DE" sz="2400" b="1" dirty="0"/>
              <a:t>100 Hz</a:t>
            </a:r>
          </a:p>
          <a:p>
            <a:pPr algn="ctr" eaLnBrk="1" hangingPunct="1"/>
            <a:r>
              <a:rPr lang="de-DE" altLang="de-DE" sz="2400" b="1" dirty="0"/>
              <a:t>400 Hz</a:t>
            </a:r>
          </a:p>
          <a:p>
            <a:pPr algn="ctr" eaLnBrk="1" hangingPunct="1"/>
            <a:endParaRPr lang="de-DE" altLang="de-DE" sz="2400" b="1" dirty="0"/>
          </a:p>
          <a:p>
            <a:pPr algn="ctr" eaLnBrk="1" hangingPunct="1"/>
            <a:r>
              <a:rPr lang="de-DE" altLang="de-DE" sz="2400" b="1" dirty="0"/>
              <a:t>Andere Frequenzen auf Anfrage</a:t>
            </a: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024" y="888047"/>
            <a:ext cx="895350" cy="546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72" y="1491853"/>
            <a:ext cx="1928254" cy="3202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 descr="C:\Users\ST64\Pictures\flughafen-muenchen-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510" y="1085850"/>
            <a:ext cx="2647427" cy="116454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Q:\Marketing\Allgemein\Bilder Züge\ICE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510" y="2603329"/>
            <a:ext cx="2682223" cy="186285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bgerundetes Rechteck 7"/>
          <p:cNvSpPr/>
          <p:nvPr/>
        </p:nvSpPr>
        <p:spPr>
          <a:xfrm>
            <a:off x="1287037" y="86950"/>
            <a:ext cx="7552396" cy="615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3000" b="1" dirty="0">
                <a:solidFill>
                  <a:srgbClr val="00366C"/>
                </a:solidFill>
              </a:rPr>
              <a:t>Produkte – Frequenzwandler</a:t>
            </a:r>
          </a:p>
        </p:txBody>
      </p:sp>
    </p:spTree>
    <p:extLst>
      <p:ext uri="{BB962C8B-B14F-4D97-AF65-F5344CB8AC3E}">
        <p14:creationId xmlns:p14="http://schemas.microsoft.com/office/powerpoint/2010/main" val="357305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159841" y="712831"/>
            <a:ext cx="36515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00366C"/>
                </a:solidFill>
                <a:latin typeface="Calibri" panose="020F0502020204030204" pitchFamily="34" charset="0"/>
              </a:rPr>
              <a:t>Bahnstellwerke</a:t>
            </a:r>
            <a:r>
              <a:rPr lang="en-US" sz="2400" b="1" dirty="0">
                <a:solidFill>
                  <a:srgbClr val="00366C"/>
                </a:solidFill>
                <a:latin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366C"/>
                </a:solidFill>
                <a:latin typeface="Calibri" panose="020F0502020204030204" pitchFamily="34" charset="0"/>
              </a:rPr>
              <a:t>im</a:t>
            </a:r>
            <a:r>
              <a:rPr lang="en-US" sz="2400" b="1" dirty="0">
                <a:solidFill>
                  <a:srgbClr val="00366C"/>
                </a:solidFill>
                <a:latin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366C"/>
                </a:solidFill>
                <a:latin typeface="Calibri" panose="020F0502020204030204" pitchFamily="34" charset="0"/>
              </a:rPr>
              <a:t>Ausland</a:t>
            </a:r>
            <a:endParaRPr lang="en-US" sz="2400" b="1" dirty="0">
              <a:solidFill>
                <a:srgbClr val="00366C"/>
              </a:solidFill>
              <a:latin typeface="Calibri" panose="020F0502020204030204" pitchFamily="34" charset="0"/>
            </a:endParaRPr>
          </a:p>
        </p:txBody>
      </p:sp>
      <p:sp>
        <p:nvSpPr>
          <p:cNvPr id="36" name="Text Box 2"/>
          <p:cNvSpPr txBox="1">
            <a:spLocks noChangeArrowheads="1"/>
          </p:cNvSpPr>
          <p:nvPr/>
        </p:nvSpPr>
        <p:spPr bwMode="auto">
          <a:xfrm>
            <a:off x="273132" y="1356616"/>
            <a:ext cx="8587141" cy="1431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1600" b="1" i="1" dirty="0">
                <a:latin typeface="Calibri" panose="020F0502020204030204" pitchFamily="34" charset="0"/>
              </a:rPr>
              <a:t>EUROPE		</a:t>
            </a:r>
            <a:r>
              <a:rPr lang="en-US" sz="1400" b="1" dirty="0">
                <a:latin typeface="Calibri" panose="020F0502020204030204" pitchFamily="34" charset="0"/>
              </a:rPr>
              <a:t>Finland		Norway		Sweden		Denmark</a:t>
            </a:r>
          </a:p>
          <a:p>
            <a:pPr eaLnBrk="1" hangingPunct="1">
              <a:lnSpc>
                <a:spcPct val="150000"/>
              </a:lnSpc>
            </a:pPr>
            <a:r>
              <a:rPr lang="en-US" sz="1400" b="1" dirty="0">
                <a:latin typeface="Calibri" panose="020F0502020204030204" pitchFamily="34" charset="0"/>
              </a:rPr>
              <a:t>		Luxemburg		United Kingdom	Netherlands		Hungary</a:t>
            </a:r>
          </a:p>
          <a:p>
            <a:pPr eaLnBrk="1" hangingPunct="1">
              <a:lnSpc>
                <a:spcPct val="150000"/>
              </a:lnSpc>
            </a:pPr>
            <a:r>
              <a:rPr lang="en-US" sz="1400" b="1" dirty="0">
                <a:latin typeface="Calibri" panose="020F0502020204030204" pitchFamily="34" charset="0"/>
              </a:rPr>
              <a:t>		Rumania		Bosnia		Bulgaria		Spain</a:t>
            </a:r>
          </a:p>
          <a:p>
            <a:pPr eaLnBrk="1" hangingPunct="1">
              <a:lnSpc>
                <a:spcPct val="150000"/>
              </a:lnSpc>
            </a:pPr>
            <a:r>
              <a:rPr lang="en-US" sz="1400" b="1" dirty="0">
                <a:latin typeface="Calibri" panose="020F0502020204030204" pitchFamily="34" charset="0"/>
              </a:rPr>
              <a:t>		Portugal		Greek		</a:t>
            </a:r>
            <a:r>
              <a:rPr lang="en-US" sz="1400" b="1" dirty="0" err="1">
                <a:latin typeface="Calibri" panose="020F0502020204030204" pitchFamily="34" charset="0"/>
              </a:rPr>
              <a:t>Lativa</a:t>
            </a:r>
            <a:endParaRPr lang="en-US" sz="1400" b="1" dirty="0">
              <a:latin typeface="Calibri" panose="020F0502020204030204" pitchFamily="34" charset="0"/>
            </a:endParaRPr>
          </a:p>
        </p:txBody>
      </p:sp>
      <p:sp>
        <p:nvSpPr>
          <p:cNvPr id="38" name="Rechteck 37"/>
          <p:cNvSpPr/>
          <p:nvPr/>
        </p:nvSpPr>
        <p:spPr>
          <a:xfrm>
            <a:off x="273132" y="2656952"/>
            <a:ext cx="85871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b="1" i="1" dirty="0">
                <a:latin typeface="Calibri" panose="020F0502020204030204" pitchFamily="34" charset="0"/>
              </a:rPr>
              <a:t>ASIA		</a:t>
            </a:r>
            <a:r>
              <a:rPr lang="en-US" sz="1400" b="1" dirty="0">
                <a:latin typeface="Calibri" panose="020F0502020204030204" pitchFamily="34" charset="0"/>
              </a:rPr>
              <a:t>Turkey		Syria		Saudi Arabia	Russia			India		China		Thailand		Philippines</a:t>
            </a:r>
          </a:p>
        </p:txBody>
      </p:sp>
      <p:sp>
        <p:nvSpPr>
          <p:cNvPr id="39" name="Rechteck 38"/>
          <p:cNvSpPr/>
          <p:nvPr/>
        </p:nvSpPr>
        <p:spPr>
          <a:xfrm>
            <a:off x="277026" y="4315179"/>
            <a:ext cx="85832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b="1" i="1" dirty="0">
                <a:latin typeface="Calibri" panose="020F0502020204030204" pitchFamily="34" charset="0"/>
              </a:rPr>
              <a:t>AFRICA		</a:t>
            </a:r>
            <a:r>
              <a:rPr lang="en-US" sz="1400" b="1" dirty="0">
                <a:latin typeface="Calibri" panose="020F0502020204030204" pitchFamily="34" charset="0"/>
              </a:rPr>
              <a:t>Egypt		Algeria</a:t>
            </a:r>
          </a:p>
        </p:txBody>
      </p:sp>
      <p:sp>
        <p:nvSpPr>
          <p:cNvPr id="40" name="Rechteck 39"/>
          <p:cNvSpPr/>
          <p:nvPr/>
        </p:nvSpPr>
        <p:spPr>
          <a:xfrm>
            <a:off x="277026" y="3607244"/>
            <a:ext cx="85832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b="1" i="1" dirty="0">
                <a:latin typeface="Calibri" panose="020F0502020204030204" pitchFamily="34" charset="0"/>
              </a:rPr>
              <a:t>North – Middle America		</a:t>
            </a:r>
            <a:r>
              <a:rPr lang="en-US" sz="1400" b="1" dirty="0">
                <a:latin typeface="Calibri" panose="020F0502020204030204" pitchFamily="34" charset="0"/>
              </a:rPr>
              <a:t>Mexico		Dominican Republic</a:t>
            </a:r>
          </a:p>
        </p:txBody>
      </p:sp>
      <p:pic>
        <p:nvPicPr>
          <p:cNvPr id="41" name="Picture 2" descr="C:\Users\ST64\Pictures\aegypten-fahne-011-wehend-weiss-200x240_flaggenbilder_d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726" y="4398853"/>
            <a:ext cx="416995" cy="260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3" descr="C:\Users\ST64\Pictures\algerien-fahne-011-wehend-weiss-175x210_flaggenbilder_d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857" y="4360927"/>
            <a:ext cx="444537" cy="277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C:\Users\ST64\Pictures\bosnien_und_herzegowina-fahne-011-wehend-weiss-200x320_flaggenbilder_d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700" y="2190746"/>
            <a:ext cx="369274" cy="17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5" descr="C:\Users\ST64\Pictures\bulgarien-fahne-014-wehend-weiss-200x267_flaggenbilder_d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513" y="2162334"/>
            <a:ext cx="331873" cy="18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C:\Users\ST64\Pictures\china_volksrepublik-fahne-011-wehend-weiss-200x240_flaggenbilder_d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407" y="3153090"/>
            <a:ext cx="341987" cy="213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7" descr="C:\Users\ST64\Pictures\dominikanische_republik-fahne-014-wehend-weiss-200x256_flaggenbilder_d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724" y="3660027"/>
            <a:ext cx="382663" cy="2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8" descr="C:\Users\ST64\Pictures\finnland-fahne-014-wehend-weiss-200x262_flaggenbilder_de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853" y="1474819"/>
            <a:ext cx="365132" cy="209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9" descr="C:\Users\ST64\Pictures\flagge-daenemark-wehende-flagge-statisch-80x12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766" y="1475836"/>
            <a:ext cx="301114" cy="17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1" descr="C:\Users\ST64\Pictures\litauen-fahne-014-wehend-weiss-150x200_flaggenbilder_de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513" y="2472219"/>
            <a:ext cx="334335" cy="18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2" descr="C:\Users\ST64\Pictures\mexiko-fahne-011-wehend-weiss-200x280_flaggenbilder_de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628" y="3660026"/>
            <a:ext cx="461815" cy="24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3" descr="C:\Users\ST64\Pictures\niederlande-fahne-011-wehend-weiss-200x240_flaggenbilder_de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035" y="1840243"/>
            <a:ext cx="333223" cy="20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4" descr="C:\Users\ST64\Pictures\portugal-fahne-011-wehend-weiss-200x240_flaggenbilder_de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127" y="2472219"/>
            <a:ext cx="335863" cy="209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5" descr="C:\Users\ST64\Pictures\russland-fahne-014-wehend-weiss-200x240_flaggenbilder_de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457" y="2712437"/>
            <a:ext cx="400122" cy="25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6" descr="C:\Users\ST64\Pictures\saudi-arabien-fahne-011-wehend-weiss-200x240_flaggenbilder_de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052" y="2782262"/>
            <a:ext cx="334335" cy="20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7" descr="C:\Users\ST64\Pictures\schweden-fahne-014-wehend-weiss-200x256_flaggenbilder_de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929" y="1563464"/>
            <a:ext cx="354677" cy="207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8" descr="C:\Users\ST64\Pictures\spanien-fahne-011-wehend-weiss-200x240_flaggenbilder_de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392" y="2190746"/>
            <a:ext cx="316518" cy="197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9" descr="C:\Users\ST64\Pictures\syrien-fahne-011-wehend-weiss-150x180_flaggenbilder_de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217" y="2873572"/>
            <a:ext cx="334954" cy="20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0" descr="C:\Users\ST64\Pictures\thailand-fahne-011-wehend-weiss-200x240_flaggenbilder_de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366" y="3159991"/>
            <a:ext cx="366438" cy="229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1" descr="C:\Users\ST64\Pictures\tuerkei-fahne-011-wehend-weiss-200x240_flaggenbilder_de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217" y="2759893"/>
            <a:ext cx="363773" cy="22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2" descr="C:\Users\ST64\Pictures\indien-fahne-011-wehend-weiss-200x240_flaggenbilder_de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258" y="3159991"/>
            <a:ext cx="358732" cy="22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3" descr="C:\Users\ST64\Pictures\griechenland-fahne-013-wehend-transparent-200x240_flaggenbilder_de.gif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354" y="2441302"/>
            <a:ext cx="345040" cy="21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4" descr="C:\Users\ST64\Pictures\luxemburg-fahne-010-wehend-transparent-175x233_flaggenbilder_de.gif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348" y="1832244"/>
            <a:ext cx="345221" cy="19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5" descr="C:\Users\ST64\Pictures\norwegen-fahne-013-wehend-transparent-200x220_flaggenbilder_de.gif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532" y="1509566"/>
            <a:ext cx="304800" cy="207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6" descr="C:\Users\ST64\Pictures\philippinen-fahne-016-wehend-animiert-transparent-200x346_flaggenbilder_de.jp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3582" y="3179496"/>
            <a:ext cx="438298" cy="190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7" descr="C:\Users\ST64\Pictures\rumaenien-fahne-010-wehend-transparent-175x210_flaggenbilder_de.gif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12" y="2161392"/>
            <a:ext cx="323922" cy="20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8" descr="C:\Users\ST64\Pictures\ungarn-fahne-010-wehend-transparent-200x320_flaggenbilder_de.gif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286" y="1867799"/>
            <a:ext cx="326725" cy="153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9" descr="C:\Users\ST64\Pictures\vereinigtes_koenigreich-fahne-017-wehend-animiert-weiss-200x345_flaggenbilder_de.jpg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206" y="1864023"/>
            <a:ext cx="369626" cy="16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Abgerundetes Rechteck 68"/>
          <p:cNvSpPr/>
          <p:nvPr/>
        </p:nvSpPr>
        <p:spPr>
          <a:xfrm>
            <a:off x="1287037" y="86950"/>
            <a:ext cx="7552396" cy="615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3000" b="1" dirty="0">
                <a:solidFill>
                  <a:srgbClr val="00366C"/>
                </a:solidFill>
              </a:rPr>
              <a:t>Produkte – Bahnreferenzen</a:t>
            </a:r>
          </a:p>
        </p:txBody>
      </p:sp>
    </p:spTree>
    <p:extLst>
      <p:ext uri="{BB962C8B-B14F-4D97-AF65-F5344CB8AC3E}">
        <p14:creationId xmlns:p14="http://schemas.microsoft.com/office/powerpoint/2010/main" val="989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11" descr="C:\Users\ST64\Pictures\rl3c_de_deutschland_landkarte_plaindcw_ja_mr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32" y="1096626"/>
            <a:ext cx="2030814" cy="1988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uppieren 40"/>
          <p:cNvGrpSpPr/>
          <p:nvPr/>
        </p:nvGrpSpPr>
        <p:grpSpPr>
          <a:xfrm>
            <a:off x="-241241" y="2893593"/>
            <a:ext cx="3041559" cy="2308324"/>
            <a:chOff x="-216341" y="4062033"/>
            <a:chExt cx="3041559" cy="3077763"/>
          </a:xfrm>
        </p:grpSpPr>
        <p:grpSp>
          <p:nvGrpSpPr>
            <p:cNvPr id="42" name="Gruppieren 41"/>
            <p:cNvGrpSpPr/>
            <p:nvPr/>
          </p:nvGrpSpPr>
          <p:grpSpPr>
            <a:xfrm>
              <a:off x="276913" y="4326008"/>
              <a:ext cx="2548305" cy="2371629"/>
              <a:chOff x="276913" y="4326008"/>
              <a:chExt cx="2548305" cy="2371629"/>
            </a:xfrm>
          </p:grpSpPr>
          <p:pic>
            <p:nvPicPr>
              <p:cNvPr id="44" name="Picture 3" descr="C:\Users\ST64\Pictures\2014_kvb_logo_270.gif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2130" y="5011197"/>
                <a:ext cx="591364" cy="2496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4" descr="C:\Users\ST64\Pictures\hamburger-hochbahn-logo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6913" y="4443089"/>
                <a:ext cx="856581" cy="1859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" name="Picture 6" descr="C:\Users\ST64\Pictures\VRR logo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24688" y="4326008"/>
                <a:ext cx="1000530" cy="4672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7" descr="C:\Users\ST64\Pictures\vgn logo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79134" y="5433134"/>
                <a:ext cx="431792" cy="4630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" name="Picture 8" descr="C:\Users\ST64\Pictures\mvv logo.jp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2130" y="5695037"/>
                <a:ext cx="488022" cy="3404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" name="Picture 9" descr="C:\Users\ST64\Pictures\RMV_Logo.png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0445" y="6430741"/>
                <a:ext cx="633049" cy="2668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10" descr="C:\Users\ST64\Pictures\VVS-Logo_svg.png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79134" y="6190367"/>
                <a:ext cx="312912" cy="4056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3" name="Text Box 2"/>
            <p:cNvSpPr txBox="1">
              <a:spLocks noChangeArrowheads="1"/>
            </p:cNvSpPr>
            <p:nvPr/>
          </p:nvSpPr>
          <p:spPr bwMode="auto">
            <a:xfrm>
              <a:off x="-216341" y="4062033"/>
              <a:ext cx="1843088" cy="3077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lnSpc>
                  <a:spcPct val="150000"/>
                </a:lnSpc>
              </a:pPr>
              <a:endParaRPr lang="en-GB" sz="1400" b="1" dirty="0">
                <a:latin typeface="Calibri" panose="020F0502020204030204" pitchFamily="34" charset="0"/>
              </a:endParaRPr>
            </a:p>
            <a:p>
              <a:pPr algn="ctr" eaLnBrk="1" hangingPunct="1">
                <a:lnSpc>
                  <a:spcPct val="150000"/>
                </a:lnSpc>
              </a:pPr>
              <a:r>
                <a:rPr lang="en-GB" sz="1400" b="1" dirty="0">
                  <a:latin typeface="Calibri" panose="020F0502020204030204" pitchFamily="34" charset="0"/>
                </a:rPr>
                <a:t>Hamburg high rail  </a:t>
              </a:r>
            </a:p>
            <a:p>
              <a:pPr algn="ctr" eaLnBrk="1" hangingPunct="1">
                <a:lnSpc>
                  <a:spcPct val="150000"/>
                </a:lnSpc>
              </a:pPr>
              <a:endParaRPr lang="en-GB" sz="900" b="1" dirty="0">
                <a:latin typeface="Calibri" panose="020F0502020204030204" pitchFamily="34" charset="0"/>
              </a:endParaRPr>
            </a:p>
            <a:p>
              <a:pPr algn="ctr" eaLnBrk="1" hangingPunct="1">
                <a:lnSpc>
                  <a:spcPct val="150000"/>
                </a:lnSpc>
              </a:pPr>
              <a:r>
                <a:rPr lang="en-GB" sz="1400" b="1" dirty="0">
                  <a:latin typeface="Calibri" panose="020F0502020204030204" pitchFamily="34" charset="0"/>
                </a:rPr>
                <a:t>Cologne</a:t>
              </a:r>
            </a:p>
            <a:p>
              <a:pPr algn="ctr" eaLnBrk="1" hangingPunct="1">
                <a:lnSpc>
                  <a:spcPct val="150000"/>
                </a:lnSpc>
              </a:pPr>
              <a:endParaRPr lang="en-GB" sz="900" b="1" dirty="0">
                <a:latin typeface="Calibri" panose="020F0502020204030204" pitchFamily="34" charset="0"/>
              </a:endParaRPr>
            </a:p>
            <a:p>
              <a:pPr algn="ctr" eaLnBrk="1" hangingPunct="1">
                <a:lnSpc>
                  <a:spcPct val="150000"/>
                </a:lnSpc>
              </a:pPr>
              <a:r>
                <a:rPr lang="en-GB" sz="1400" b="1" dirty="0">
                  <a:latin typeface="Calibri" panose="020F0502020204030204" pitchFamily="34" charset="0"/>
                </a:rPr>
                <a:t>Munich City</a:t>
              </a:r>
            </a:p>
            <a:p>
              <a:pPr algn="ctr" eaLnBrk="1" hangingPunct="1">
                <a:lnSpc>
                  <a:spcPct val="150000"/>
                </a:lnSpc>
              </a:pPr>
              <a:endParaRPr lang="en-GB" sz="800" b="1" dirty="0">
                <a:latin typeface="Calibri" panose="020F0502020204030204" pitchFamily="34" charset="0"/>
              </a:endParaRPr>
            </a:p>
            <a:p>
              <a:pPr algn="ctr" eaLnBrk="1" hangingPunct="1">
                <a:lnSpc>
                  <a:spcPct val="150000"/>
                </a:lnSpc>
              </a:pPr>
              <a:r>
                <a:rPr lang="en-GB" sz="1400" b="1" dirty="0">
                  <a:latin typeface="Calibri" panose="020F0502020204030204" pitchFamily="34" charset="0"/>
                </a:rPr>
                <a:t>Frankfurt </a:t>
              </a:r>
            </a:p>
          </p:txBody>
        </p:sp>
      </p:grpSp>
      <p:sp>
        <p:nvSpPr>
          <p:cNvPr id="51" name="Rectangle 3"/>
          <p:cNvSpPr>
            <a:spLocks noChangeArrowheads="1"/>
          </p:cNvSpPr>
          <p:nvPr/>
        </p:nvSpPr>
        <p:spPr bwMode="auto">
          <a:xfrm>
            <a:off x="111207" y="712830"/>
            <a:ext cx="51534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</a:rPr>
              <a:t>Railway References – Urban Transports</a:t>
            </a:r>
          </a:p>
        </p:txBody>
      </p:sp>
      <p:grpSp>
        <p:nvGrpSpPr>
          <p:cNvPr id="52" name="Gruppieren 51"/>
          <p:cNvGrpSpPr/>
          <p:nvPr/>
        </p:nvGrpSpPr>
        <p:grpSpPr>
          <a:xfrm>
            <a:off x="6522724" y="3632212"/>
            <a:ext cx="2406584" cy="1519434"/>
            <a:chOff x="3278140" y="1337082"/>
            <a:chExt cx="2406584" cy="2025913"/>
          </a:xfrm>
        </p:grpSpPr>
        <p:pic>
          <p:nvPicPr>
            <p:cNvPr id="53" name="Picture 12" descr="C:\Users\ST64\Pictures\oesterreich_umrisskarte_ginkgomaps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8140" y="1337082"/>
              <a:ext cx="2406584" cy="1285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4" name="Gruppieren 53"/>
            <p:cNvGrpSpPr/>
            <p:nvPr/>
          </p:nvGrpSpPr>
          <p:grpSpPr>
            <a:xfrm>
              <a:off x="3429292" y="2213962"/>
              <a:ext cx="2133454" cy="1149033"/>
              <a:chOff x="3429292" y="2461612"/>
              <a:chExt cx="2133454" cy="1149033"/>
            </a:xfrm>
          </p:grpSpPr>
          <p:sp>
            <p:nvSpPr>
              <p:cNvPr id="55" name="Text Box 2"/>
              <p:cNvSpPr txBox="1">
                <a:spLocks noChangeArrowheads="1"/>
              </p:cNvSpPr>
              <p:nvPr/>
            </p:nvSpPr>
            <p:spPr bwMode="auto">
              <a:xfrm>
                <a:off x="3429292" y="2461612"/>
                <a:ext cx="2017540" cy="11490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GB" sz="1600" b="1" i="1" dirty="0">
                    <a:latin typeface="Calibri" panose="020F0502020204030204" pitchFamily="34" charset="0"/>
                  </a:rPr>
                  <a:t>Austria</a:t>
                </a:r>
              </a:p>
              <a:p>
                <a:pPr eaLnBrk="1" hangingPunct="1"/>
                <a:endParaRPr lang="en-GB" sz="600" b="1" i="1" dirty="0">
                  <a:latin typeface="Calibri" panose="020F0502020204030204" pitchFamily="34" charset="0"/>
                </a:endParaRPr>
              </a:p>
              <a:p>
                <a:pPr eaLnBrk="1" hangingPunct="1"/>
                <a:r>
                  <a:rPr lang="en-GB" sz="1400" b="1" dirty="0">
                    <a:latin typeface="Calibri" panose="020F0502020204030204" pitchFamily="34" charset="0"/>
                  </a:rPr>
                  <a:t>Vienna Subway</a:t>
                </a:r>
              </a:p>
              <a:p>
                <a:pPr eaLnBrk="1" hangingPunct="1"/>
                <a:r>
                  <a:rPr lang="en-GB" sz="1400" b="1" dirty="0">
                    <a:latin typeface="Calibri" panose="020F0502020204030204" pitchFamily="34" charset="0"/>
                  </a:rPr>
                  <a:t>(more than 350 stations)</a:t>
                </a:r>
              </a:p>
            </p:txBody>
          </p:sp>
          <p:pic>
            <p:nvPicPr>
              <p:cNvPr id="56" name="Picture 14" descr="C:\Users\ST64\Pictures\wiener linien.jpg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86447" y="2984752"/>
                <a:ext cx="876299" cy="2346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57" name="Gruppieren 56"/>
          <p:cNvGrpSpPr/>
          <p:nvPr/>
        </p:nvGrpSpPr>
        <p:grpSpPr>
          <a:xfrm>
            <a:off x="6201201" y="762400"/>
            <a:ext cx="2540384" cy="1455362"/>
            <a:chOff x="6248200" y="1448704"/>
            <a:chExt cx="2540384" cy="1940483"/>
          </a:xfrm>
        </p:grpSpPr>
        <p:pic>
          <p:nvPicPr>
            <p:cNvPr id="58" name="Picture 15" descr="C:\Users\ST64\Pictures\rl3c_hk_hongkong_landkarte_plaindcw_ja_mres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8200" y="1448704"/>
              <a:ext cx="2122688" cy="16224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9" name="Gruppieren 58"/>
            <p:cNvGrpSpPr/>
            <p:nvPr/>
          </p:nvGrpSpPr>
          <p:grpSpPr>
            <a:xfrm>
              <a:off x="6514900" y="2937781"/>
              <a:ext cx="2273684" cy="451406"/>
              <a:chOff x="6514900" y="3071131"/>
              <a:chExt cx="2273684" cy="451406"/>
            </a:xfrm>
          </p:grpSpPr>
          <p:sp>
            <p:nvSpPr>
              <p:cNvPr id="60" name="Text Box 2"/>
              <p:cNvSpPr txBox="1">
                <a:spLocks noChangeArrowheads="1"/>
              </p:cNvSpPr>
              <p:nvPr/>
            </p:nvSpPr>
            <p:spPr bwMode="auto">
              <a:xfrm>
                <a:off x="6514900" y="3071131"/>
                <a:ext cx="1060418" cy="4514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GB" sz="1600" b="1" i="1" dirty="0" err="1">
                    <a:latin typeface="Calibri" panose="020F0502020204030204" pitchFamily="34" charset="0"/>
                  </a:rPr>
                  <a:t>Hongkong</a:t>
                </a:r>
                <a:endParaRPr lang="en-GB" sz="1600" b="1" i="1" dirty="0">
                  <a:latin typeface="Calibri" panose="020F0502020204030204" pitchFamily="34" charset="0"/>
                </a:endParaRPr>
              </a:p>
            </p:txBody>
          </p:sp>
          <p:pic>
            <p:nvPicPr>
              <p:cNvPr id="61" name="Picture 16" descr="C:\Users\ST64\Pictures\Metro hongkong.jpg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24749" y="3090598"/>
                <a:ext cx="1263835" cy="4319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62" name="Gruppieren 61"/>
          <p:cNvGrpSpPr/>
          <p:nvPr/>
        </p:nvGrpSpPr>
        <p:grpSpPr>
          <a:xfrm>
            <a:off x="6173252" y="2250834"/>
            <a:ext cx="2748233" cy="1223829"/>
            <a:chOff x="6201201" y="3295650"/>
            <a:chExt cx="2748233" cy="1631772"/>
          </a:xfrm>
        </p:grpSpPr>
        <p:pic>
          <p:nvPicPr>
            <p:cNvPr id="63" name="Picture 18" descr="C:\Users\ST64\Pictures\rl3c_tr_tuerkei_landkarte_plaindcw_ja_mres.jp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1201" y="3295650"/>
              <a:ext cx="2748233" cy="1284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19" descr="C:\Users\ST64\Pictures\metro istanbul.jp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5316" y="4242616"/>
              <a:ext cx="457593" cy="554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" name="Text Box 2"/>
            <p:cNvSpPr txBox="1">
              <a:spLocks noChangeArrowheads="1"/>
            </p:cNvSpPr>
            <p:nvPr/>
          </p:nvSpPr>
          <p:spPr bwMode="auto">
            <a:xfrm>
              <a:off x="6293557" y="4476017"/>
              <a:ext cx="1503104" cy="451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sz="1600" b="1" i="1" dirty="0">
                  <a:latin typeface="Calibri" panose="020F0502020204030204" pitchFamily="34" charset="0"/>
                </a:rPr>
                <a:t>Turkey - </a:t>
              </a:r>
              <a:r>
                <a:rPr lang="en-GB" sz="1400" b="1" dirty="0">
                  <a:latin typeface="Calibri" panose="020F0502020204030204" pitchFamily="34" charset="0"/>
                </a:rPr>
                <a:t>Istanbul</a:t>
              </a:r>
            </a:p>
          </p:txBody>
        </p:sp>
      </p:grpSp>
      <p:grpSp>
        <p:nvGrpSpPr>
          <p:cNvPr id="66" name="Gruppieren 65"/>
          <p:cNvGrpSpPr/>
          <p:nvPr/>
        </p:nvGrpSpPr>
        <p:grpSpPr>
          <a:xfrm>
            <a:off x="3165106" y="1200336"/>
            <a:ext cx="2709578" cy="1555533"/>
            <a:chOff x="4950642" y="4368483"/>
            <a:chExt cx="3206024" cy="2238716"/>
          </a:xfrm>
        </p:grpSpPr>
        <p:pic>
          <p:nvPicPr>
            <p:cNvPr id="67" name="Picture 21" descr="C:\Users\ST64\Pictures\rl3c_in_indien_landkarte_plaindcw_ja_mres.jp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0642" y="4368483"/>
              <a:ext cx="1883731" cy="22387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8" name="Text Box 2"/>
            <p:cNvSpPr txBox="1">
              <a:spLocks noChangeArrowheads="1"/>
            </p:cNvSpPr>
            <p:nvPr/>
          </p:nvSpPr>
          <p:spPr bwMode="auto">
            <a:xfrm>
              <a:off x="5924228" y="5681055"/>
              <a:ext cx="1639132" cy="487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sz="1600" b="1" i="1" dirty="0">
                  <a:latin typeface="Calibri" panose="020F0502020204030204" pitchFamily="34" charset="0"/>
                </a:rPr>
                <a:t>India – </a:t>
              </a:r>
              <a:r>
                <a:rPr lang="en-GB" sz="1400" b="1" dirty="0">
                  <a:latin typeface="Calibri" panose="020F0502020204030204" pitchFamily="34" charset="0"/>
                </a:rPr>
                <a:t>Delhi III</a:t>
              </a:r>
            </a:p>
          </p:txBody>
        </p:sp>
        <p:pic>
          <p:nvPicPr>
            <p:cNvPr id="69" name="Picture 22" descr="C:\Users\ST64\Pictures\metro dehli.jp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4010" y="5649910"/>
              <a:ext cx="932656" cy="4008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0" name="Gruppieren 69"/>
          <p:cNvGrpSpPr/>
          <p:nvPr/>
        </p:nvGrpSpPr>
        <p:grpSpPr>
          <a:xfrm>
            <a:off x="3397163" y="2843213"/>
            <a:ext cx="1720086" cy="2282276"/>
            <a:chOff x="2849863" y="3751345"/>
            <a:chExt cx="1720086" cy="3043035"/>
          </a:xfrm>
        </p:grpSpPr>
        <p:pic>
          <p:nvPicPr>
            <p:cNvPr id="71" name="Picture 20" descr="C:\Users\ST64\Pictures\rl3c_th_thailand_landkarte_plaindcw_ja_mres.jp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105" y="3751345"/>
              <a:ext cx="1403114" cy="2587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2" name="Text Box 2"/>
            <p:cNvSpPr txBox="1">
              <a:spLocks noChangeArrowheads="1"/>
            </p:cNvSpPr>
            <p:nvPr/>
          </p:nvSpPr>
          <p:spPr bwMode="auto">
            <a:xfrm>
              <a:off x="2849863" y="6342975"/>
              <a:ext cx="1720086" cy="451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sz="1600" b="1" i="1" dirty="0">
                  <a:latin typeface="Calibri" panose="020F0502020204030204" pitchFamily="34" charset="0"/>
                </a:rPr>
                <a:t>Thailand - </a:t>
              </a:r>
              <a:r>
                <a:rPr lang="en-GB" sz="1400" b="1" dirty="0">
                  <a:latin typeface="Calibri" panose="020F0502020204030204" pitchFamily="34" charset="0"/>
                </a:rPr>
                <a:t>Bangkok</a:t>
              </a:r>
            </a:p>
          </p:txBody>
        </p:sp>
        <p:pic>
          <p:nvPicPr>
            <p:cNvPr id="73" name="Picture 24" descr="C:\Users\ST64\Pictures\bangkok metro.jp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5809" y="5341971"/>
              <a:ext cx="493572" cy="5233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4" name="Text Box 2"/>
          <p:cNvSpPr txBox="1">
            <a:spLocks noChangeArrowheads="1"/>
          </p:cNvSpPr>
          <p:nvPr/>
        </p:nvSpPr>
        <p:spPr bwMode="auto">
          <a:xfrm>
            <a:off x="1322018" y="3062870"/>
            <a:ext cx="1843088" cy="2139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endParaRPr lang="en-GB" sz="1400" b="1" dirty="0">
              <a:latin typeface="Calibri" panose="020F0502020204030204" pitchFamily="34" charset="0"/>
            </a:endParaRPr>
          </a:p>
          <a:p>
            <a:pPr algn="ctr" eaLnBrk="1" hangingPunct="1"/>
            <a:r>
              <a:rPr lang="en-GB" sz="1400" b="1" dirty="0">
                <a:latin typeface="Calibri" panose="020F0502020204030204" pitchFamily="34" charset="0"/>
              </a:rPr>
              <a:t>Transport-authority </a:t>
            </a:r>
            <a:r>
              <a:rPr lang="en-GB" sz="1400" b="1" dirty="0" err="1">
                <a:latin typeface="Calibri" panose="020F0502020204030204" pitchFamily="34" charset="0"/>
              </a:rPr>
              <a:t>Rhein</a:t>
            </a:r>
            <a:r>
              <a:rPr lang="en-GB" sz="1400" b="1" dirty="0">
                <a:latin typeface="Calibri" panose="020F0502020204030204" pitchFamily="34" charset="0"/>
              </a:rPr>
              <a:t>-Ruhr </a:t>
            </a:r>
          </a:p>
          <a:p>
            <a:pPr algn="ctr" eaLnBrk="1" hangingPunct="1">
              <a:lnSpc>
                <a:spcPct val="150000"/>
              </a:lnSpc>
            </a:pPr>
            <a:endParaRPr lang="en-GB" sz="1400" b="1" dirty="0">
              <a:latin typeface="Calibri" panose="020F0502020204030204" pitchFamily="34" charset="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en-GB" sz="1400" b="1" dirty="0">
                <a:latin typeface="Calibri" panose="020F0502020204030204" pitchFamily="34" charset="0"/>
              </a:rPr>
              <a:t>Nuremberg</a:t>
            </a:r>
          </a:p>
          <a:p>
            <a:pPr algn="ctr" eaLnBrk="1" hangingPunct="1">
              <a:lnSpc>
                <a:spcPct val="150000"/>
              </a:lnSpc>
            </a:pPr>
            <a:endParaRPr lang="en-GB" sz="1400" b="1" dirty="0">
              <a:latin typeface="Calibri" panose="020F0502020204030204" pitchFamily="34" charset="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en-GB" sz="1400" b="1" dirty="0">
                <a:latin typeface="Calibri" panose="020F0502020204030204" pitchFamily="34" charset="0"/>
              </a:rPr>
              <a:t>Stuttgart </a:t>
            </a:r>
          </a:p>
        </p:txBody>
      </p:sp>
      <p:sp>
        <p:nvSpPr>
          <p:cNvPr id="75" name="Rechteck 74"/>
          <p:cNvSpPr/>
          <p:nvPr/>
        </p:nvSpPr>
        <p:spPr>
          <a:xfrm>
            <a:off x="779215" y="1793437"/>
            <a:ext cx="10627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en-GB" b="1" i="1" dirty="0">
                <a:latin typeface="Calibri" panose="020F0502020204030204" pitchFamily="34" charset="0"/>
              </a:rPr>
              <a:t>Germany</a:t>
            </a:r>
          </a:p>
        </p:txBody>
      </p:sp>
      <p:sp>
        <p:nvSpPr>
          <p:cNvPr id="39" name="Abgerundetes Rechteck 38"/>
          <p:cNvSpPr/>
          <p:nvPr/>
        </p:nvSpPr>
        <p:spPr>
          <a:xfrm>
            <a:off x="1287037" y="86950"/>
            <a:ext cx="7552396" cy="615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3000" b="1" dirty="0">
                <a:solidFill>
                  <a:srgbClr val="00366C"/>
                </a:solidFill>
              </a:rPr>
              <a:t>Produkte – Bahnreferenzen</a:t>
            </a:r>
          </a:p>
        </p:txBody>
      </p:sp>
    </p:spTree>
    <p:extLst>
      <p:ext uri="{BB962C8B-B14F-4D97-AF65-F5344CB8AC3E}">
        <p14:creationId xmlns:p14="http://schemas.microsoft.com/office/powerpoint/2010/main" val="244793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ChangeArrowheads="1"/>
          </p:cNvSpPr>
          <p:nvPr/>
        </p:nvSpPr>
        <p:spPr bwMode="auto">
          <a:xfrm>
            <a:off x="1" y="649025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altLang="de-DE" sz="2400" b="1" dirty="0">
                <a:solidFill>
                  <a:srgbClr val="00366C"/>
                </a:solidFill>
                <a:latin typeface="Calibri" panose="020F0502020204030204" pitchFamily="34" charset="0"/>
              </a:rPr>
              <a:t>Hohe Prüfspannung</a:t>
            </a:r>
          </a:p>
          <a:p>
            <a:pPr algn="ctr" eaLnBrk="1" hangingPunct="1"/>
            <a:r>
              <a:rPr lang="de-DE" altLang="de-DE" sz="2400" b="1" dirty="0">
                <a:solidFill>
                  <a:srgbClr val="00366C"/>
                </a:solidFill>
                <a:latin typeface="Calibri" panose="020F0502020204030204" pitchFamily="34" charset="0"/>
              </a:rPr>
              <a:t>Anforderungen an Bahnstromversorgungen gemäß DIN EN 50124-1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2484834" y="1458484"/>
            <a:ext cx="4004469" cy="2123658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ctr" eaLnBrk="1" hangingPunct="1"/>
            <a:r>
              <a:rPr lang="de-DE" altLang="de-DE" b="1" i="1" dirty="0">
                <a:latin typeface="Calibri" panose="020F0502020204030204" pitchFamily="34" charset="0"/>
              </a:rPr>
              <a:t>Eingang – Ausgang</a:t>
            </a:r>
            <a:r>
              <a:rPr lang="en-GB" altLang="de-DE" b="1" i="1" dirty="0">
                <a:latin typeface="Calibri" panose="020F0502020204030204" pitchFamily="34" charset="0"/>
              </a:rPr>
              <a:t>: </a:t>
            </a:r>
            <a:r>
              <a:rPr lang="en-GB" altLang="de-DE" sz="1100" b="1" i="1" dirty="0">
                <a:latin typeface="Calibri" panose="020F0502020204030204" pitchFamily="34" charset="0"/>
              </a:rPr>
              <a:t>	  </a:t>
            </a:r>
          </a:p>
          <a:p>
            <a:pPr algn="ctr" eaLnBrk="1" hangingPunct="1"/>
            <a:endParaRPr lang="en-GB" altLang="de-DE" b="1" i="1" dirty="0">
              <a:latin typeface="Calibri" panose="020F0502020204030204" pitchFamily="34" charset="0"/>
            </a:endParaRPr>
          </a:p>
          <a:p>
            <a:pPr algn="ctr" eaLnBrk="1" hangingPunct="1"/>
            <a:r>
              <a:rPr lang="de-DE" altLang="de-DE" b="1" i="1" dirty="0">
                <a:latin typeface="Calibri" panose="020F0502020204030204" pitchFamily="34" charset="0"/>
              </a:rPr>
              <a:t>Eingang – Körper:       </a:t>
            </a:r>
          </a:p>
          <a:p>
            <a:pPr algn="ctr" eaLnBrk="1" hangingPunct="1"/>
            <a:endParaRPr lang="de-DE" altLang="de-DE" sz="1100" b="1" i="1" dirty="0">
              <a:latin typeface="Calibri" panose="020F0502020204030204" pitchFamily="34" charset="0"/>
            </a:endParaRPr>
          </a:p>
          <a:p>
            <a:pPr algn="ctr" eaLnBrk="1" hangingPunct="1"/>
            <a:endParaRPr lang="de-DE" altLang="de-DE" b="1" i="1" dirty="0">
              <a:latin typeface="Calibri" panose="020F0502020204030204" pitchFamily="34" charset="0"/>
            </a:endParaRPr>
          </a:p>
          <a:p>
            <a:pPr algn="ctr" eaLnBrk="1" hangingPunct="1"/>
            <a:r>
              <a:rPr lang="de-DE" altLang="de-DE" b="1" i="1" dirty="0">
                <a:latin typeface="Calibri" panose="020F0502020204030204" pitchFamily="34" charset="0"/>
              </a:rPr>
              <a:t>Ausgang – Körper:</a:t>
            </a:r>
          </a:p>
          <a:p>
            <a:pPr algn="ctr"/>
            <a:endParaRPr lang="de-DE" dirty="0"/>
          </a:p>
          <a:p>
            <a:pPr algn="r"/>
            <a:r>
              <a:rPr lang="de-DE" b="1" i="1" dirty="0">
                <a:latin typeface="Calibri" panose="020F0502020204030204" pitchFamily="34" charset="0"/>
              </a:rPr>
              <a:t>3,75 kV AC </a:t>
            </a:r>
            <a:r>
              <a:rPr lang="de-DE" b="1" i="1" dirty="0" err="1">
                <a:latin typeface="Calibri" panose="020F0502020204030204" pitchFamily="34" charset="0"/>
              </a:rPr>
              <a:t>rms</a:t>
            </a:r>
            <a:endParaRPr lang="de-DE" b="1" i="1" dirty="0">
              <a:latin typeface="Calibri" panose="020F0502020204030204" pitchFamily="34" charset="0"/>
            </a:endParaRPr>
          </a:p>
          <a:p>
            <a:pPr algn="r"/>
            <a:r>
              <a:rPr lang="de-DE" b="1" i="1" dirty="0">
                <a:latin typeface="Calibri" panose="020F0502020204030204" pitchFamily="34" charset="0"/>
              </a:rPr>
              <a:t>5,3 kV DC</a:t>
            </a:r>
          </a:p>
          <a:p>
            <a:pPr algn="r"/>
            <a:endParaRPr lang="de-DE" sz="1100" b="1" i="1" dirty="0">
              <a:latin typeface="Calibri" panose="020F0502020204030204" pitchFamily="34" charset="0"/>
            </a:endParaRPr>
          </a:p>
          <a:p>
            <a:pPr algn="r"/>
            <a:r>
              <a:rPr lang="de-DE" b="1" i="1" dirty="0">
                <a:latin typeface="Calibri" panose="020F0502020204030204" pitchFamily="34" charset="0"/>
              </a:rPr>
              <a:t>2,0 kV AC </a:t>
            </a:r>
            <a:r>
              <a:rPr lang="de-DE" b="1" i="1" dirty="0" err="1">
                <a:latin typeface="Calibri" panose="020F0502020204030204" pitchFamily="34" charset="0"/>
              </a:rPr>
              <a:t>rms</a:t>
            </a:r>
            <a:endParaRPr lang="de-DE" b="1" i="1" dirty="0">
              <a:latin typeface="Calibri" panose="020F0502020204030204" pitchFamily="34" charset="0"/>
            </a:endParaRPr>
          </a:p>
          <a:p>
            <a:pPr algn="r"/>
            <a:r>
              <a:rPr lang="de-DE" b="1" i="1" dirty="0">
                <a:latin typeface="Calibri" panose="020F0502020204030204" pitchFamily="34" charset="0"/>
              </a:rPr>
              <a:t>2,8 kV DC</a:t>
            </a:r>
          </a:p>
          <a:p>
            <a:pPr algn="r"/>
            <a:endParaRPr lang="de-DE" sz="1100" b="1" i="1" dirty="0">
              <a:latin typeface="Calibri" panose="020F0502020204030204" pitchFamily="34" charset="0"/>
            </a:endParaRPr>
          </a:p>
          <a:p>
            <a:pPr algn="r"/>
            <a:r>
              <a:rPr lang="de-DE" b="1" i="1" dirty="0">
                <a:latin typeface="Calibri" panose="020F0502020204030204" pitchFamily="34" charset="0"/>
              </a:rPr>
              <a:t>2,0 kV AC </a:t>
            </a:r>
            <a:r>
              <a:rPr lang="de-DE" b="1" i="1" dirty="0" err="1">
                <a:latin typeface="Calibri" panose="020F0502020204030204" pitchFamily="34" charset="0"/>
              </a:rPr>
              <a:t>rms</a:t>
            </a:r>
            <a:endParaRPr lang="de-DE" b="1" i="1" dirty="0">
              <a:latin typeface="Calibri" panose="020F0502020204030204" pitchFamily="34" charset="0"/>
            </a:endParaRPr>
          </a:p>
          <a:p>
            <a:pPr algn="r"/>
            <a:r>
              <a:rPr lang="de-DE" b="1" i="1" dirty="0">
                <a:latin typeface="Calibri" panose="020F0502020204030204" pitchFamily="34" charset="0"/>
              </a:rPr>
              <a:t>2,8 kV DC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595" y="3509634"/>
            <a:ext cx="2355645" cy="1490992"/>
          </a:xfrm>
          <a:prstGeom prst="rect">
            <a:avLst/>
          </a:prstGeom>
          <a:ln cap="rnd">
            <a:solidFill>
              <a:srgbClr val="333399"/>
            </a:solidFill>
          </a:ln>
          <a:effectLst>
            <a:outerShdw blurRad="50800" dist="38100" dir="2700000" algn="tl" rotWithShape="0">
              <a:srgbClr val="333399">
                <a:alpha val="40000"/>
              </a:srgbClr>
            </a:outerShdw>
          </a:effec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81" y="1909496"/>
            <a:ext cx="1520788" cy="1262329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206" y="1909496"/>
            <a:ext cx="1520788" cy="1262329"/>
          </a:xfrm>
          <a:prstGeom prst="rect">
            <a:avLst/>
          </a:prstGeom>
        </p:spPr>
      </p:pic>
      <p:sp>
        <p:nvSpPr>
          <p:cNvPr id="9" name="Abgerundetes Rechteck 8"/>
          <p:cNvSpPr/>
          <p:nvPr/>
        </p:nvSpPr>
        <p:spPr>
          <a:xfrm>
            <a:off x="1287037" y="86950"/>
            <a:ext cx="7552396" cy="615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3000" b="1" dirty="0">
                <a:solidFill>
                  <a:srgbClr val="00366C"/>
                </a:solidFill>
              </a:rPr>
              <a:t>Produkte – Bahnspezifisch</a:t>
            </a:r>
          </a:p>
        </p:txBody>
      </p:sp>
    </p:spTree>
    <p:extLst>
      <p:ext uri="{BB962C8B-B14F-4D97-AF65-F5344CB8AC3E}">
        <p14:creationId xmlns:p14="http://schemas.microsoft.com/office/powerpoint/2010/main" val="189018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062568" y="702550"/>
            <a:ext cx="7196667" cy="492521"/>
          </a:xfrm>
          <a:prstGeom prst="rect">
            <a:avLst/>
          </a:prstGeom>
        </p:spPr>
        <p:txBody>
          <a:bodyPr/>
          <a:lstStyle/>
          <a:p>
            <a:r>
              <a:rPr lang="de-DE" sz="2000" dirty="0"/>
              <a:t>Typische Stellwerksstromversorgung</a:t>
            </a:r>
          </a:p>
        </p:txBody>
      </p:sp>
      <p:sp>
        <p:nvSpPr>
          <p:cNvPr id="4" name="Rechteck 3"/>
          <p:cNvSpPr/>
          <p:nvPr/>
        </p:nvSpPr>
        <p:spPr>
          <a:xfrm>
            <a:off x="6747935" y="4718050"/>
            <a:ext cx="651933" cy="158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21" y="1092754"/>
            <a:ext cx="8518358" cy="4050745"/>
          </a:xfrm>
        </p:spPr>
      </p:pic>
      <p:sp>
        <p:nvSpPr>
          <p:cNvPr id="6" name="Abgerundetes Rechteck 5"/>
          <p:cNvSpPr/>
          <p:nvPr/>
        </p:nvSpPr>
        <p:spPr>
          <a:xfrm>
            <a:off x="1287037" y="86950"/>
            <a:ext cx="7552396" cy="615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3000" b="1" dirty="0">
                <a:solidFill>
                  <a:srgbClr val="00366C"/>
                </a:solidFill>
              </a:rPr>
              <a:t>Produkte – Bahnspezifisch</a:t>
            </a:r>
          </a:p>
        </p:txBody>
      </p:sp>
    </p:spTree>
    <p:extLst>
      <p:ext uri="{BB962C8B-B14F-4D97-AF65-F5344CB8AC3E}">
        <p14:creationId xmlns:p14="http://schemas.microsoft.com/office/powerpoint/2010/main" val="351269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758" y="702550"/>
            <a:ext cx="5398364" cy="4440949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6228185" y="2207553"/>
            <a:ext cx="236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/>
              <a:t>Siemens SV mit USV</a:t>
            </a:r>
          </a:p>
        </p:txBody>
      </p:sp>
      <p:sp>
        <p:nvSpPr>
          <p:cNvPr id="5" name="Abgerundetes Rechteck 4"/>
          <p:cNvSpPr/>
          <p:nvPr/>
        </p:nvSpPr>
        <p:spPr>
          <a:xfrm>
            <a:off x="1287037" y="86950"/>
            <a:ext cx="7552396" cy="615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3000" b="1" dirty="0">
                <a:solidFill>
                  <a:srgbClr val="00366C"/>
                </a:solidFill>
              </a:rPr>
              <a:t>Produkte – Bahnspezifisch</a:t>
            </a:r>
          </a:p>
        </p:txBody>
      </p:sp>
    </p:spTree>
    <p:extLst>
      <p:ext uri="{BB962C8B-B14F-4D97-AF65-F5344CB8AC3E}">
        <p14:creationId xmlns:p14="http://schemas.microsoft.com/office/powerpoint/2010/main" val="113985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5615" y="1119585"/>
            <a:ext cx="8229600" cy="3394472"/>
          </a:xfrm>
        </p:spPr>
        <p:txBody>
          <a:bodyPr/>
          <a:lstStyle/>
          <a:p>
            <a:pPr eaLnBrk="1" hangingPunct="1">
              <a:lnSpc>
                <a:spcPct val="150000"/>
              </a:lnSpc>
              <a:spcBef>
                <a:spcPts val="0"/>
              </a:spcBef>
            </a:pPr>
            <a:r>
              <a:rPr lang="de-DE" altLang="de-DE" sz="1800" dirty="0"/>
              <a:t>Eingangsüberspannungsschutz (</a:t>
            </a:r>
            <a:r>
              <a:rPr lang="de-DE" altLang="de-DE" sz="1800" dirty="0" err="1"/>
              <a:t>Crow</a:t>
            </a:r>
            <a:r>
              <a:rPr lang="de-DE" altLang="de-DE" sz="1800" dirty="0"/>
              <a:t>-Bar)</a:t>
            </a:r>
          </a:p>
          <a:p>
            <a:pPr eaLnBrk="1" hangingPunct="1">
              <a:lnSpc>
                <a:spcPct val="150000"/>
              </a:lnSpc>
              <a:spcBef>
                <a:spcPts val="0"/>
              </a:spcBef>
            </a:pPr>
            <a:r>
              <a:rPr lang="de-DE" altLang="de-DE" sz="1800" dirty="0"/>
              <a:t>Tag-Nacht Umschaltung für Signale</a:t>
            </a:r>
          </a:p>
          <a:p>
            <a:pPr eaLnBrk="1" hangingPunct="1">
              <a:lnSpc>
                <a:spcPct val="150000"/>
              </a:lnSpc>
              <a:spcBef>
                <a:spcPts val="0"/>
              </a:spcBef>
            </a:pPr>
            <a:r>
              <a:rPr lang="de-DE" altLang="de-DE" sz="1800" dirty="0"/>
              <a:t>AC und DC Verteilungen mit Überwachung</a:t>
            </a:r>
          </a:p>
          <a:p>
            <a:pPr eaLnBrk="1" hangingPunct="1">
              <a:lnSpc>
                <a:spcPct val="150000"/>
              </a:lnSpc>
              <a:spcBef>
                <a:spcPts val="0"/>
              </a:spcBef>
            </a:pPr>
            <a:r>
              <a:rPr lang="de-DE" altLang="de-DE" sz="1800" dirty="0"/>
              <a:t>Verschiedenste Spannungsebenen AC und DC </a:t>
            </a:r>
          </a:p>
          <a:p>
            <a:pPr eaLnBrk="1" hangingPunct="1">
              <a:lnSpc>
                <a:spcPct val="150000"/>
              </a:lnSpc>
              <a:spcBef>
                <a:spcPts val="0"/>
              </a:spcBef>
            </a:pPr>
            <a:r>
              <a:rPr lang="de-DE" altLang="de-DE" sz="1800" dirty="0"/>
              <a:t>Frequenzwandler (16,7...400 Hz )</a:t>
            </a:r>
          </a:p>
          <a:p>
            <a:pPr eaLnBrk="1" hangingPunct="1">
              <a:lnSpc>
                <a:spcPct val="150000"/>
              </a:lnSpc>
              <a:spcBef>
                <a:spcPts val="0"/>
              </a:spcBef>
            </a:pPr>
            <a:r>
              <a:rPr lang="de-DE" altLang="de-DE" sz="1800" dirty="0"/>
              <a:t>Sonderausführung USV (erhöhter Kurzschlussstrom ..)</a:t>
            </a:r>
          </a:p>
          <a:p>
            <a:pPr eaLnBrk="1" hangingPunct="1">
              <a:lnSpc>
                <a:spcPct val="150000"/>
              </a:lnSpc>
              <a:spcBef>
                <a:spcPts val="0"/>
              </a:spcBef>
            </a:pPr>
            <a:r>
              <a:rPr lang="de-DE" altLang="de-DE" sz="1800" dirty="0"/>
              <a:t>TFT Touchscreen-Display</a:t>
            </a:r>
          </a:p>
          <a:p>
            <a:pPr eaLnBrk="1" hangingPunct="1">
              <a:lnSpc>
                <a:spcPct val="150000"/>
              </a:lnSpc>
              <a:spcBef>
                <a:spcPts val="0"/>
              </a:spcBef>
            </a:pPr>
            <a:r>
              <a:rPr lang="de-DE" altLang="de-DE" sz="1800" dirty="0"/>
              <a:t>Spezialausführungen für Gleichrichter, DC-Wandler und Wechselrichter</a:t>
            </a:r>
          </a:p>
          <a:p>
            <a:pPr eaLnBrk="1" hangingPunct="1">
              <a:lnSpc>
                <a:spcPct val="150000"/>
              </a:lnSpc>
              <a:spcBef>
                <a:spcPts val="0"/>
              </a:spcBef>
            </a:pPr>
            <a:r>
              <a:rPr lang="de-DE" altLang="de-DE" sz="1800" dirty="0"/>
              <a:t>Ausführung ohne Lüfter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02550"/>
            <a:ext cx="9144000" cy="459000"/>
          </a:xfrm>
          <a:prstGeom prst="rect">
            <a:avLst/>
          </a:prstGeom>
          <a:noFill/>
        </p:spPr>
        <p:txBody>
          <a:bodyPr lIns="90488" tIns="44450" rIns="90488" bIns="44450"/>
          <a:lstStyle/>
          <a:p>
            <a:pPr eaLnBrk="1" hangingPunct="1">
              <a:spcBef>
                <a:spcPct val="20000"/>
              </a:spcBef>
              <a:buSzPct val="85000"/>
              <a:defRPr/>
            </a:pPr>
            <a:r>
              <a:rPr lang="de-DE" altLang="de-DE" sz="2400" b="1" kern="1200" dirty="0">
                <a:solidFill>
                  <a:srgbClr val="00366C"/>
                </a:solidFill>
                <a:latin typeface="Arial" charset="0"/>
                <a:ea typeface="+mn-ea"/>
                <a:cs typeface="+mn-cs"/>
              </a:rPr>
              <a:t>Optionen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736" y="816668"/>
            <a:ext cx="1144889" cy="1999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bgerundetes Rechteck 6"/>
          <p:cNvSpPr/>
          <p:nvPr/>
        </p:nvSpPr>
        <p:spPr>
          <a:xfrm>
            <a:off x="1287037" y="86950"/>
            <a:ext cx="7552396" cy="615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3000" b="1" dirty="0">
                <a:solidFill>
                  <a:srgbClr val="00366C"/>
                </a:solidFill>
              </a:rPr>
              <a:t>Produkte – Bahnspezifisch</a:t>
            </a:r>
          </a:p>
        </p:txBody>
      </p:sp>
    </p:spTree>
    <p:extLst>
      <p:ext uri="{BB962C8B-B14F-4D97-AF65-F5344CB8AC3E}">
        <p14:creationId xmlns:p14="http://schemas.microsoft.com/office/powerpoint/2010/main" val="340775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211837" y="1032675"/>
            <a:ext cx="6932163" cy="3394472"/>
          </a:xfrm>
        </p:spPr>
        <p:txBody>
          <a:bodyPr/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2800" b="1" dirty="0" smtClean="0">
                <a:solidFill>
                  <a:srgbClr val="00366C"/>
                </a:solidFill>
              </a:rPr>
              <a:t> </a:t>
            </a:r>
            <a:r>
              <a:rPr lang="de-DE" sz="2800" b="1" dirty="0">
                <a:solidFill>
                  <a:srgbClr val="FFC000"/>
                </a:solidFill>
              </a:rPr>
              <a:t>Firmenvorstellung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2800" b="1" dirty="0" smtClean="0">
                <a:solidFill>
                  <a:srgbClr val="00366C"/>
                </a:solidFill>
              </a:rPr>
              <a:t> Fertigungsprogramm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2800" b="1" dirty="0" smtClean="0">
                <a:solidFill>
                  <a:srgbClr val="00366C"/>
                </a:solidFill>
              </a:rPr>
              <a:t> Servicekonzept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2800" b="1" dirty="0" smtClean="0">
                <a:solidFill>
                  <a:srgbClr val="00366C"/>
                </a:solidFill>
              </a:rPr>
              <a:t> Projekte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2800" b="1" dirty="0" smtClean="0">
                <a:solidFill>
                  <a:srgbClr val="00366C"/>
                </a:solidFill>
              </a:rPr>
              <a:t> Gründe für Gustav Klein</a:t>
            </a:r>
            <a:endParaRPr lang="de-DE" sz="2800" b="1" dirty="0">
              <a:solidFill>
                <a:srgbClr val="00366C"/>
              </a:solidFill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de-DE" b="1" dirty="0">
              <a:solidFill>
                <a:srgbClr val="00366C"/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1341120" y="127978"/>
            <a:ext cx="73761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800" b="1" dirty="0" smtClean="0">
                <a:solidFill>
                  <a:srgbClr val="00366C"/>
                </a:solidFill>
              </a:rPr>
              <a:t>Inhalt</a:t>
            </a:r>
            <a:endParaRPr lang="de-DE" sz="2800" b="1" dirty="0">
              <a:solidFill>
                <a:srgbClr val="00366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810686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Rectangle 3"/>
          <p:cNvSpPr txBox="1">
            <a:spLocks noChangeArrowheads="1"/>
          </p:cNvSpPr>
          <p:nvPr/>
        </p:nvSpPr>
        <p:spPr bwMode="auto">
          <a:xfrm>
            <a:off x="700340" y="555428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DE" altLang="de-DE" sz="1800" b="1" kern="0" dirty="0">
                <a:solidFill>
                  <a:srgbClr val="00366C"/>
                </a:solidFill>
              </a:rPr>
              <a:t>Zusatzversorgung über 16,7 Hz Anbindung</a:t>
            </a:r>
          </a:p>
        </p:txBody>
      </p:sp>
      <p:sp>
        <p:nvSpPr>
          <p:cNvPr id="151" name="Line 2"/>
          <p:cNvSpPr>
            <a:spLocks noChangeShapeType="1"/>
          </p:cNvSpPr>
          <p:nvPr/>
        </p:nvSpPr>
        <p:spPr bwMode="auto">
          <a:xfrm rot="16200000" flipV="1">
            <a:off x="1884362" y="3944995"/>
            <a:ext cx="2" cy="574675"/>
          </a:xfrm>
          <a:prstGeom prst="line">
            <a:avLst/>
          </a:prstGeom>
          <a:noFill/>
          <a:ln w="317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2" name="Line 3"/>
          <p:cNvSpPr>
            <a:spLocks noChangeShapeType="1"/>
          </p:cNvSpPr>
          <p:nvPr/>
        </p:nvSpPr>
        <p:spPr bwMode="auto">
          <a:xfrm rot="16200000" flipV="1">
            <a:off x="1902619" y="2451157"/>
            <a:ext cx="0" cy="538162"/>
          </a:xfrm>
          <a:prstGeom prst="line">
            <a:avLst/>
          </a:prstGeom>
          <a:noFill/>
          <a:ln w="317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3" name="Line 4"/>
          <p:cNvSpPr>
            <a:spLocks noChangeShapeType="1"/>
          </p:cNvSpPr>
          <p:nvPr/>
        </p:nvSpPr>
        <p:spPr bwMode="auto">
          <a:xfrm flipH="1" flipV="1">
            <a:off x="1466850" y="1121226"/>
            <a:ext cx="52388" cy="3705228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4" name="Line 5"/>
          <p:cNvSpPr>
            <a:spLocks noChangeShapeType="1"/>
          </p:cNvSpPr>
          <p:nvPr/>
        </p:nvSpPr>
        <p:spPr bwMode="auto">
          <a:xfrm flipH="1" flipV="1">
            <a:off x="2892425" y="2720237"/>
            <a:ext cx="719138" cy="4905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5" name="Line 6"/>
          <p:cNvSpPr>
            <a:spLocks noChangeShapeType="1"/>
          </p:cNvSpPr>
          <p:nvPr/>
        </p:nvSpPr>
        <p:spPr bwMode="auto">
          <a:xfrm flipH="1" flipV="1">
            <a:off x="3132137" y="1492703"/>
            <a:ext cx="3652837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6" name="Rectangle 7"/>
          <p:cNvSpPr>
            <a:spLocks noChangeArrowheads="1"/>
          </p:cNvSpPr>
          <p:nvPr/>
        </p:nvSpPr>
        <p:spPr bwMode="auto">
          <a:xfrm>
            <a:off x="674688" y="1445079"/>
            <a:ext cx="360362" cy="14715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7" name="Line 8"/>
          <p:cNvSpPr>
            <a:spLocks noChangeShapeType="1"/>
          </p:cNvSpPr>
          <p:nvPr/>
        </p:nvSpPr>
        <p:spPr bwMode="auto">
          <a:xfrm>
            <a:off x="620713" y="1430791"/>
            <a:ext cx="0" cy="184766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8" name="Line 9"/>
          <p:cNvSpPr>
            <a:spLocks noChangeShapeType="1"/>
          </p:cNvSpPr>
          <p:nvPr/>
        </p:nvSpPr>
        <p:spPr bwMode="auto">
          <a:xfrm>
            <a:off x="1096963" y="1433172"/>
            <a:ext cx="0" cy="17986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9" name="Line 10"/>
          <p:cNvSpPr>
            <a:spLocks noChangeShapeType="1"/>
          </p:cNvSpPr>
          <p:nvPr/>
        </p:nvSpPr>
        <p:spPr bwMode="auto">
          <a:xfrm flipH="1">
            <a:off x="2892424" y="4227567"/>
            <a:ext cx="3940969" cy="6543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0" name="Oval 11"/>
          <p:cNvSpPr>
            <a:spLocks noChangeArrowheads="1"/>
          </p:cNvSpPr>
          <p:nvPr/>
        </p:nvSpPr>
        <p:spPr bwMode="auto">
          <a:xfrm>
            <a:off x="1546226" y="1433173"/>
            <a:ext cx="144463" cy="148794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1" name="Line 12"/>
          <p:cNvSpPr>
            <a:spLocks noChangeShapeType="1"/>
          </p:cNvSpPr>
          <p:nvPr/>
        </p:nvSpPr>
        <p:spPr bwMode="auto">
          <a:xfrm flipH="1">
            <a:off x="1096963" y="1492703"/>
            <a:ext cx="449262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2" name="Line 13"/>
          <p:cNvSpPr>
            <a:spLocks noChangeShapeType="1"/>
          </p:cNvSpPr>
          <p:nvPr/>
        </p:nvSpPr>
        <p:spPr bwMode="auto">
          <a:xfrm flipH="1">
            <a:off x="674688" y="1492703"/>
            <a:ext cx="3603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3" name="Line 14"/>
          <p:cNvSpPr>
            <a:spLocks noChangeShapeType="1"/>
          </p:cNvSpPr>
          <p:nvPr/>
        </p:nvSpPr>
        <p:spPr bwMode="auto">
          <a:xfrm flipH="1">
            <a:off x="252413" y="1492703"/>
            <a:ext cx="325437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4" name="Line 15"/>
          <p:cNvSpPr>
            <a:spLocks noChangeShapeType="1"/>
          </p:cNvSpPr>
          <p:nvPr/>
        </p:nvSpPr>
        <p:spPr bwMode="auto">
          <a:xfrm flipH="1" flipV="1">
            <a:off x="1504950" y="1154566"/>
            <a:ext cx="7477125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5" name="Line 16"/>
          <p:cNvSpPr>
            <a:spLocks noChangeShapeType="1"/>
          </p:cNvSpPr>
          <p:nvPr/>
        </p:nvSpPr>
        <p:spPr bwMode="auto">
          <a:xfrm flipH="1" flipV="1">
            <a:off x="1557337" y="2268991"/>
            <a:ext cx="4414837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6" name="Oval 17"/>
          <p:cNvSpPr>
            <a:spLocks noChangeArrowheads="1"/>
          </p:cNvSpPr>
          <p:nvPr/>
        </p:nvSpPr>
        <p:spPr bwMode="auto">
          <a:xfrm>
            <a:off x="1528763" y="2669041"/>
            <a:ext cx="144462" cy="148794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7" name="Rectangle 18"/>
          <p:cNvSpPr>
            <a:spLocks noChangeArrowheads="1"/>
          </p:cNvSpPr>
          <p:nvPr/>
        </p:nvSpPr>
        <p:spPr bwMode="auto">
          <a:xfrm>
            <a:off x="2210594" y="2376018"/>
            <a:ext cx="717550" cy="740698"/>
          </a:xfrm>
          <a:prstGeom prst="rect">
            <a:avLst/>
          </a:prstGeom>
          <a:solidFill>
            <a:schemeClr val="folHlink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8" name="Line 19"/>
          <p:cNvSpPr>
            <a:spLocks noChangeShapeType="1"/>
          </p:cNvSpPr>
          <p:nvPr/>
        </p:nvSpPr>
        <p:spPr bwMode="auto">
          <a:xfrm flipH="1">
            <a:off x="2210594" y="2376018"/>
            <a:ext cx="717550" cy="74069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9" name="Text Box 20"/>
          <p:cNvSpPr txBox="1">
            <a:spLocks noChangeArrowheads="1"/>
          </p:cNvSpPr>
          <p:nvPr/>
        </p:nvSpPr>
        <p:spPr bwMode="auto">
          <a:xfrm>
            <a:off x="2569370" y="2646289"/>
            <a:ext cx="26962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200"/>
              <a:t>_</a:t>
            </a:r>
          </a:p>
        </p:txBody>
      </p:sp>
      <p:sp>
        <p:nvSpPr>
          <p:cNvPr id="170" name="Text Box 21"/>
          <p:cNvSpPr txBox="1">
            <a:spLocks noChangeArrowheads="1"/>
          </p:cNvSpPr>
          <p:nvPr/>
        </p:nvSpPr>
        <p:spPr bwMode="auto">
          <a:xfrm>
            <a:off x="2210594" y="2376018"/>
            <a:ext cx="3193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/>
              <a:t>~</a:t>
            </a:r>
          </a:p>
        </p:txBody>
      </p:sp>
      <p:sp>
        <p:nvSpPr>
          <p:cNvPr id="171" name="Rectangle 22"/>
          <p:cNvSpPr>
            <a:spLocks noChangeArrowheads="1"/>
          </p:cNvSpPr>
          <p:nvPr/>
        </p:nvSpPr>
        <p:spPr bwMode="auto">
          <a:xfrm>
            <a:off x="4115709" y="3897112"/>
            <a:ext cx="717550" cy="740700"/>
          </a:xfrm>
          <a:prstGeom prst="rect">
            <a:avLst/>
          </a:prstGeom>
          <a:solidFill>
            <a:srgbClr val="3333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2" name="Line 23"/>
          <p:cNvSpPr>
            <a:spLocks noChangeShapeType="1"/>
          </p:cNvSpPr>
          <p:nvPr/>
        </p:nvSpPr>
        <p:spPr bwMode="auto">
          <a:xfrm flipH="1">
            <a:off x="4115709" y="3897112"/>
            <a:ext cx="717550" cy="740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3" name="Text Box 24"/>
          <p:cNvSpPr txBox="1">
            <a:spLocks noChangeArrowheads="1"/>
          </p:cNvSpPr>
          <p:nvPr/>
        </p:nvSpPr>
        <p:spPr bwMode="auto">
          <a:xfrm>
            <a:off x="4149048" y="3914972"/>
            <a:ext cx="26962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200"/>
              <a:t>_</a:t>
            </a:r>
          </a:p>
        </p:txBody>
      </p:sp>
      <p:sp>
        <p:nvSpPr>
          <p:cNvPr id="174" name="Text Box 25"/>
          <p:cNvSpPr txBox="1">
            <a:spLocks noChangeArrowheads="1"/>
          </p:cNvSpPr>
          <p:nvPr/>
        </p:nvSpPr>
        <p:spPr bwMode="auto">
          <a:xfrm>
            <a:off x="4515759" y="4131665"/>
            <a:ext cx="3193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/>
              <a:t>~</a:t>
            </a:r>
          </a:p>
        </p:txBody>
      </p:sp>
      <p:sp>
        <p:nvSpPr>
          <p:cNvPr id="175" name="Rectangle 26"/>
          <p:cNvSpPr>
            <a:spLocks noChangeArrowheads="1"/>
          </p:cNvSpPr>
          <p:nvPr/>
        </p:nvSpPr>
        <p:spPr bwMode="auto">
          <a:xfrm>
            <a:off x="2174875" y="3881610"/>
            <a:ext cx="717550" cy="740700"/>
          </a:xfrm>
          <a:prstGeom prst="rect">
            <a:avLst/>
          </a:prstGeom>
          <a:solidFill>
            <a:schemeClr val="folHlink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6" name="Line 27"/>
          <p:cNvSpPr>
            <a:spLocks noChangeShapeType="1"/>
          </p:cNvSpPr>
          <p:nvPr/>
        </p:nvSpPr>
        <p:spPr bwMode="auto">
          <a:xfrm flipH="1">
            <a:off x="2174875" y="3881610"/>
            <a:ext cx="717550" cy="740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7" name="Text Box 28"/>
          <p:cNvSpPr txBox="1">
            <a:spLocks noChangeArrowheads="1"/>
          </p:cNvSpPr>
          <p:nvPr/>
        </p:nvSpPr>
        <p:spPr bwMode="auto">
          <a:xfrm>
            <a:off x="2533651" y="4151883"/>
            <a:ext cx="26962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200"/>
              <a:t>_</a:t>
            </a:r>
          </a:p>
        </p:txBody>
      </p:sp>
      <p:sp>
        <p:nvSpPr>
          <p:cNvPr id="178" name="Text Box 29"/>
          <p:cNvSpPr txBox="1">
            <a:spLocks noChangeArrowheads="1"/>
          </p:cNvSpPr>
          <p:nvPr/>
        </p:nvSpPr>
        <p:spPr bwMode="auto">
          <a:xfrm>
            <a:off x="2174875" y="3881610"/>
            <a:ext cx="3193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/>
              <a:t>~</a:t>
            </a:r>
          </a:p>
        </p:txBody>
      </p:sp>
      <p:sp>
        <p:nvSpPr>
          <p:cNvPr id="179" name="Rectangle 30"/>
          <p:cNvSpPr>
            <a:spLocks noChangeArrowheads="1"/>
          </p:cNvSpPr>
          <p:nvPr/>
        </p:nvSpPr>
        <p:spPr bwMode="auto">
          <a:xfrm>
            <a:off x="614363" y="4131665"/>
            <a:ext cx="360362" cy="200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0" name="Line 31"/>
          <p:cNvSpPr>
            <a:spLocks noChangeShapeType="1"/>
          </p:cNvSpPr>
          <p:nvPr/>
        </p:nvSpPr>
        <p:spPr bwMode="auto">
          <a:xfrm>
            <a:off x="523875" y="4144584"/>
            <a:ext cx="0" cy="18476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1" name="Line 32"/>
          <p:cNvSpPr>
            <a:spLocks noChangeShapeType="1"/>
          </p:cNvSpPr>
          <p:nvPr/>
        </p:nvSpPr>
        <p:spPr bwMode="auto">
          <a:xfrm>
            <a:off x="1036638" y="4172801"/>
            <a:ext cx="0" cy="17986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2" name="Line 33"/>
          <p:cNvSpPr>
            <a:spLocks noChangeShapeType="1"/>
          </p:cNvSpPr>
          <p:nvPr/>
        </p:nvSpPr>
        <p:spPr bwMode="auto">
          <a:xfrm flipH="1">
            <a:off x="1036638" y="4232332"/>
            <a:ext cx="449262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3" name="Line 34"/>
          <p:cNvSpPr>
            <a:spLocks noChangeShapeType="1"/>
          </p:cNvSpPr>
          <p:nvPr/>
        </p:nvSpPr>
        <p:spPr bwMode="auto">
          <a:xfrm flipH="1">
            <a:off x="614363" y="4232332"/>
            <a:ext cx="3603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4" name="Line 35"/>
          <p:cNvSpPr>
            <a:spLocks noChangeShapeType="1"/>
          </p:cNvSpPr>
          <p:nvPr/>
        </p:nvSpPr>
        <p:spPr bwMode="auto">
          <a:xfrm flipH="1">
            <a:off x="192088" y="4232332"/>
            <a:ext cx="325437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5" name="Rectangle 36"/>
          <p:cNvSpPr>
            <a:spLocks noChangeArrowheads="1"/>
          </p:cNvSpPr>
          <p:nvPr/>
        </p:nvSpPr>
        <p:spPr bwMode="auto">
          <a:xfrm>
            <a:off x="650876" y="2680948"/>
            <a:ext cx="360363" cy="14715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6" name="Line 37"/>
          <p:cNvSpPr>
            <a:spLocks noChangeShapeType="1"/>
          </p:cNvSpPr>
          <p:nvPr/>
        </p:nvSpPr>
        <p:spPr bwMode="auto">
          <a:xfrm>
            <a:off x="596900" y="2666660"/>
            <a:ext cx="0" cy="184766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7" name="Line 38"/>
          <p:cNvSpPr>
            <a:spLocks noChangeShapeType="1"/>
          </p:cNvSpPr>
          <p:nvPr/>
        </p:nvSpPr>
        <p:spPr bwMode="auto">
          <a:xfrm>
            <a:off x="1073150" y="2669041"/>
            <a:ext cx="0" cy="17986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8" name="Line 39"/>
          <p:cNvSpPr>
            <a:spLocks noChangeShapeType="1"/>
          </p:cNvSpPr>
          <p:nvPr/>
        </p:nvSpPr>
        <p:spPr bwMode="auto">
          <a:xfrm flipH="1">
            <a:off x="1073150" y="2728572"/>
            <a:ext cx="449263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9" name="Line 40"/>
          <p:cNvSpPr>
            <a:spLocks noChangeShapeType="1"/>
          </p:cNvSpPr>
          <p:nvPr/>
        </p:nvSpPr>
        <p:spPr bwMode="auto">
          <a:xfrm flipH="1">
            <a:off x="650875" y="2728572"/>
            <a:ext cx="3603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90" name="Line 41"/>
          <p:cNvSpPr>
            <a:spLocks noChangeShapeType="1"/>
          </p:cNvSpPr>
          <p:nvPr/>
        </p:nvSpPr>
        <p:spPr bwMode="auto">
          <a:xfrm flipH="1">
            <a:off x="228600" y="2728572"/>
            <a:ext cx="325438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91" name="Line 42"/>
          <p:cNvSpPr>
            <a:spLocks noChangeShapeType="1"/>
          </p:cNvSpPr>
          <p:nvPr/>
        </p:nvSpPr>
        <p:spPr bwMode="auto">
          <a:xfrm>
            <a:off x="6011862" y="2302328"/>
            <a:ext cx="53181" cy="2524125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92" name="Line 43"/>
          <p:cNvSpPr>
            <a:spLocks noChangeShapeType="1"/>
          </p:cNvSpPr>
          <p:nvPr/>
        </p:nvSpPr>
        <p:spPr bwMode="auto">
          <a:xfrm flipH="1">
            <a:off x="1528762" y="4826455"/>
            <a:ext cx="7543799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93" name="Line 44"/>
          <p:cNvSpPr>
            <a:spLocks noChangeShapeType="1"/>
          </p:cNvSpPr>
          <p:nvPr/>
        </p:nvSpPr>
        <p:spPr bwMode="auto">
          <a:xfrm flipH="1">
            <a:off x="9051132" y="1158036"/>
            <a:ext cx="0" cy="3668419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94" name="Line 45"/>
          <p:cNvSpPr>
            <a:spLocks noChangeShapeType="1"/>
          </p:cNvSpPr>
          <p:nvPr/>
        </p:nvSpPr>
        <p:spPr bwMode="auto">
          <a:xfrm>
            <a:off x="7181851" y="1492704"/>
            <a:ext cx="16668" cy="192286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95" name="Line 46"/>
          <p:cNvSpPr>
            <a:spLocks noChangeShapeType="1"/>
          </p:cNvSpPr>
          <p:nvPr/>
        </p:nvSpPr>
        <p:spPr bwMode="auto">
          <a:xfrm rot="16200000" flipH="1">
            <a:off x="4116677" y="1569806"/>
            <a:ext cx="307399" cy="460375"/>
          </a:xfrm>
          <a:prstGeom prst="line">
            <a:avLst/>
          </a:prstGeom>
          <a:noFill/>
          <a:ln w="317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96" name="Line 47"/>
          <p:cNvSpPr>
            <a:spLocks noChangeShapeType="1"/>
          </p:cNvSpPr>
          <p:nvPr/>
        </p:nvSpPr>
        <p:spPr bwMode="auto">
          <a:xfrm>
            <a:off x="3611564" y="2728571"/>
            <a:ext cx="1587" cy="286143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97" name="Line 48"/>
          <p:cNvSpPr>
            <a:spLocks noChangeShapeType="1"/>
          </p:cNvSpPr>
          <p:nvPr/>
        </p:nvSpPr>
        <p:spPr bwMode="auto">
          <a:xfrm>
            <a:off x="3611564" y="3366748"/>
            <a:ext cx="4763" cy="524533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98" name="Line 49"/>
          <p:cNvSpPr>
            <a:spLocks noChangeShapeType="1"/>
          </p:cNvSpPr>
          <p:nvPr/>
        </p:nvSpPr>
        <p:spPr bwMode="auto">
          <a:xfrm flipH="1" flipV="1">
            <a:off x="1595438" y="3531053"/>
            <a:ext cx="4392612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99" name="Rectangle 50"/>
          <p:cNvSpPr>
            <a:spLocks noChangeArrowheads="1"/>
          </p:cNvSpPr>
          <p:nvPr/>
        </p:nvSpPr>
        <p:spPr bwMode="auto">
          <a:xfrm>
            <a:off x="5220610" y="3949500"/>
            <a:ext cx="639763" cy="611526"/>
          </a:xfrm>
          <a:prstGeom prst="rect">
            <a:avLst/>
          </a:prstGeom>
          <a:solidFill>
            <a:srgbClr val="60CC96"/>
          </a:solidFill>
          <a:ln w="381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00" name="Group 51"/>
          <p:cNvGrpSpPr>
            <a:grpSpLocks/>
          </p:cNvGrpSpPr>
          <p:nvPr/>
        </p:nvGrpSpPr>
        <p:grpSpPr bwMode="auto">
          <a:xfrm>
            <a:off x="5293634" y="4004268"/>
            <a:ext cx="465138" cy="444746"/>
            <a:chOff x="1038" y="1773"/>
            <a:chExt cx="450" cy="342"/>
          </a:xfrm>
        </p:grpSpPr>
        <p:sp>
          <p:nvSpPr>
            <p:cNvPr id="201" name="Line 52"/>
            <p:cNvSpPr>
              <a:spLocks noChangeShapeType="1"/>
            </p:cNvSpPr>
            <p:nvPr/>
          </p:nvSpPr>
          <p:spPr bwMode="auto">
            <a:xfrm flipH="1">
              <a:off x="1038" y="2038"/>
              <a:ext cx="449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2" name="Freeform 53"/>
            <p:cNvSpPr>
              <a:spLocks/>
            </p:cNvSpPr>
            <p:nvPr/>
          </p:nvSpPr>
          <p:spPr bwMode="auto">
            <a:xfrm>
              <a:off x="1207" y="1982"/>
              <a:ext cx="112" cy="113"/>
            </a:xfrm>
            <a:custGeom>
              <a:avLst/>
              <a:gdLst>
                <a:gd name="T0" fmla="*/ 0 w 225"/>
                <a:gd name="T1" fmla="*/ 1 h 224"/>
                <a:gd name="T2" fmla="*/ 0 w 225"/>
                <a:gd name="T3" fmla="*/ 1 h 224"/>
                <a:gd name="T4" fmla="*/ 0 w 225"/>
                <a:gd name="T5" fmla="*/ 0 h 224"/>
                <a:gd name="T6" fmla="*/ 0 w 225"/>
                <a:gd name="T7" fmla="*/ 1 h 2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5"/>
                <a:gd name="T13" fmla="*/ 0 h 224"/>
                <a:gd name="T14" fmla="*/ 225 w 225"/>
                <a:gd name="T15" fmla="*/ 224 h 2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5" h="224">
                  <a:moveTo>
                    <a:pt x="225" y="224"/>
                  </a:moveTo>
                  <a:lnTo>
                    <a:pt x="0" y="112"/>
                  </a:lnTo>
                  <a:lnTo>
                    <a:pt x="225" y="0"/>
                  </a:lnTo>
                  <a:lnTo>
                    <a:pt x="225" y="224"/>
                  </a:lnTo>
                  <a:close/>
                </a:path>
              </a:pathLst>
            </a:custGeom>
            <a:solidFill>
              <a:srgbClr val="FFFFFF"/>
            </a:solidFill>
            <a:ln w="28575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3" name="Line 54"/>
            <p:cNvSpPr>
              <a:spLocks noChangeShapeType="1"/>
            </p:cNvSpPr>
            <p:nvPr/>
          </p:nvSpPr>
          <p:spPr bwMode="auto">
            <a:xfrm>
              <a:off x="1207" y="1982"/>
              <a:ext cx="1" cy="11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4" name="Line 55"/>
            <p:cNvSpPr>
              <a:spLocks noChangeShapeType="1"/>
            </p:cNvSpPr>
            <p:nvPr/>
          </p:nvSpPr>
          <p:spPr bwMode="auto">
            <a:xfrm>
              <a:off x="1038" y="1851"/>
              <a:ext cx="449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5" name="Freeform 56"/>
            <p:cNvSpPr>
              <a:spLocks/>
            </p:cNvSpPr>
            <p:nvPr/>
          </p:nvSpPr>
          <p:spPr bwMode="auto">
            <a:xfrm>
              <a:off x="1207" y="1795"/>
              <a:ext cx="112" cy="112"/>
            </a:xfrm>
            <a:custGeom>
              <a:avLst/>
              <a:gdLst>
                <a:gd name="T0" fmla="*/ 0 w 225"/>
                <a:gd name="T1" fmla="*/ 1 h 224"/>
                <a:gd name="T2" fmla="*/ 0 w 225"/>
                <a:gd name="T3" fmla="*/ 1 h 224"/>
                <a:gd name="T4" fmla="*/ 0 w 225"/>
                <a:gd name="T5" fmla="*/ 0 h 224"/>
                <a:gd name="T6" fmla="*/ 0 w 225"/>
                <a:gd name="T7" fmla="*/ 1 h 2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5"/>
                <a:gd name="T13" fmla="*/ 0 h 224"/>
                <a:gd name="T14" fmla="*/ 225 w 225"/>
                <a:gd name="T15" fmla="*/ 224 h 2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5" h="224">
                  <a:moveTo>
                    <a:pt x="0" y="224"/>
                  </a:moveTo>
                  <a:lnTo>
                    <a:pt x="225" y="112"/>
                  </a:lnTo>
                  <a:lnTo>
                    <a:pt x="0" y="0"/>
                  </a:lnTo>
                  <a:lnTo>
                    <a:pt x="0" y="224"/>
                  </a:lnTo>
                  <a:close/>
                </a:path>
              </a:pathLst>
            </a:custGeom>
            <a:solidFill>
              <a:srgbClr val="FFFFFF"/>
            </a:solidFill>
            <a:ln w="28575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6" name="Line 57"/>
            <p:cNvSpPr>
              <a:spLocks noChangeShapeType="1"/>
            </p:cNvSpPr>
            <p:nvPr/>
          </p:nvSpPr>
          <p:spPr bwMode="auto">
            <a:xfrm>
              <a:off x="1319" y="1795"/>
              <a:ext cx="1" cy="11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7" name="Line 58"/>
            <p:cNvSpPr>
              <a:spLocks noChangeShapeType="1"/>
            </p:cNvSpPr>
            <p:nvPr/>
          </p:nvSpPr>
          <p:spPr bwMode="auto">
            <a:xfrm>
              <a:off x="1038" y="1851"/>
              <a:ext cx="1" cy="18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8" name="Line 59"/>
            <p:cNvSpPr>
              <a:spLocks noChangeShapeType="1"/>
            </p:cNvSpPr>
            <p:nvPr/>
          </p:nvSpPr>
          <p:spPr bwMode="auto">
            <a:xfrm>
              <a:off x="1487" y="1851"/>
              <a:ext cx="1" cy="18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9" name="Line 60"/>
            <p:cNvSpPr>
              <a:spLocks noChangeShapeType="1"/>
            </p:cNvSpPr>
            <p:nvPr/>
          </p:nvSpPr>
          <p:spPr bwMode="auto">
            <a:xfrm flipH="1">
              <a:off x="1136" y="2073"/>
              <a:ext cx="64" cy="4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10" name="Line 61"/>
            <p:cNvSpPr>
              <a:spLocks noChangeShapeType="1"/>
            </p:cNvSpPr>
            <p:nvPr/>
          </p:nvSpPr>
          <p:spPr bwMode="auto">
            <a:xfrm flipV="1">
              <a:off x="1324" y="1773"/>
              <a:ext cx="86" cy="44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11" name="Rectangle 62"/>
          <p:cNvSpPr>
            <a:spLocks noChangeArrowheads="1"/>
          </p:cNvSpPr>
          <p:nvPr/>
        </p:nvSpPr>
        <p:spPr bwMode="auto">
          <a:xfrm>
            <a:off x="5165727" y="1686776"/>
            <a:ext cx="639762" cy="582215"/>
          </a:xfrm>
          <a:prstGeom prst="rect">
            <a:avLst/>
          </a:prstGeom>
          <a:solidFill>
            <a:srgbClr val="60CC96"/>
          </a:solidFill>
          <a:ln w="381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12" name="Group 63"/>
          <p:cNvGrpSpPr>
            <a:grpSpLocks/>
          </p:cNvGrpSpPr>
          <p:nvPr/>
        </p:nvGrpSpPr>
        <p:grpSpPr bwMode="auto">
          <a:xfrm>
            <a:off x="5238750" y="1741544"/>
            <a:ext cx="465138" cy="444746"/>
            <a:chOff x="1038" y="1773"/>
            <a:chExt cx="450" cy="342"/>
          </a:xfrm>
        </p:grpSpPr>
        <p:sp>
          <p:nvSpPr>
            <p:cNvPr id="213" name="Line 64"/>
            <p:cNvSpPr>
              <a:spLocks noChangeShapeType="1"/>
            </p:cNvSpPr>
            <p:nvPr/>
          </p:nvSpPr>
          <p:spPr bwMode="auto">
            <a:xfrm flipH="1">
              <a:off x="1038" y="2038"/>
              <a:ext cx="449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14" name="Freeform 65"/>
            <p:cNvSpPr>
              <a:spLocks/>
            </p:cNvSpPr>
            <p:nvPr/>
          </p:nvSpPr>
          <p:spPr bwMode="auto">
            <a:xfrm>
              <a:off x="1207" y="1982"/>
              <a:ext cx="112" cy="113"/>
            </a:xfrm>
            <a:custGeom>
              <a:avLst/>
              <a:gdLst>
                <a:gd name="T0" fmla="*/ 0 w 225"/>
                <a:gd name="T1" fmla="*/ 1 h 224"/>
                <a:gd name="T2" fmla="*/ 0 w 225"/>
                <a:gd name="T3" fmla="*/ 1 h 224"/>
                <a:gd name="T4" fmla="*/ 0 w 225"/>
                <a:gd name="T5" fmla="*/ 0 h 224"/>
                <a:gd name="T6" fmla="*/ 0 w 225"/>
                <a:gd name="T7" fmla="*/ 1 h 2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5"/>
                <a:gd name="T13" fmla="*/ 0 h 224"/>
                <a:gd name="T14" fmla="*/ 225 w 225"/>
                <a:gd name="T15" fmla="*/ 224 h 2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5" h="224">
                  <a:moveTo>
                    <a:pt x="225" y="224"/>
                  </a:moveTo>
                  <a:lnTo>
                    <a:pt x="0" y="112"/>
                  </a:lnTo>
                  <a:lnTo>
                    <a:pt x="225" y="0"/>
                  </a:lnTo>
                  <a:lnTo>
                    <a:pt x="225" y="224"/>
                  </a:lnTo>
                  <a:close/>
                </a:path>
              </a:pathLst>
            </a:custGeom>
            <a:solidFill>
              <a:srgbClr val="FFFFFF"/>
            </a:solidFill>
            <a:ln w="28575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5" name="Line 66"/>
            <p:cNvSpPr>
              <a:spLocks noChangeShapeType="1"/>
            </p:cNvSpPr>
            <p:nvPr/>
          </p:nvSpPr>
          <p:spPr bwMode="auto">
            <a:xfrm>
              <a:off x="1207" y="1982"/>
              <a:ext cx="1" cy="11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16" name="Line 67"/>
            <p:cNvSpPr>
              <a:spLocks noChangeShapeType="1"/>
            </p:cNvSpPr>
            <p:nvPr/>
          </p:nvSpPr>
          <p:spPr bwMode="auto">
            <a:xfrm>
              <a:off x="1038" y="1851"/>
              <a:ext cx="449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17" name="Freeform 68"/>
            <p:cNvSpPr>
              <a:spLocks/>
            </p:cNvSpPr>
            <p:nvPr/>
          </p:nvSpPr>
          <p:spPr bwMode="auto">
            <a:xfrm>
              <a:off x="1207" y="1795"/>
              <a:ext cx="112" cy="112"/>
            </a:xfrm>
            <a:custGeom>
              <a:avLst/>
              <a:gdLst>
                <a:gd name="T0" fmla="*/ 0 w 225"/>
                <a:gd name="T1" fmla="*/ 1 h 224"/>
                <a:gd name="T2" fmla="*/ 0 w 225"/>
                <a:gd name="T3" fmla="*/ 1 h 224"/>
                <a:gd name="T4" fmla="*/ 0 w 225"/>
                <a:gd name="T5" fmla="*/ 0 h 224"/>
                <a:gd name="T6" fmla="*/ 0 w 225"/>
                <a:gd name="T7" fmla="*/ 1 h 2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5"/>
                <a:gd name="T13" fmla="*/ 0 h 224"/>
                <a:gd name="T14" fmla="*/ 225 w 225"/>
                <a:gd name="T15" fmla="*/ 224 h 2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5" h="224">
                  <a:moveTo>
                    <a:pt x="0" y="224"/>
                  </a:moveTo>
                  <a:lnTo>
                    <a:pt x="225" y="112"/>
                  </a:lnTo>
                  <a:lnTo>
                    <a:pt x="0" y="0"/>
                  </a:lnTo>
                  <a:lnTo>
                    <a:pt x="0" y="224"/>
                  </a:lnTo>
                  <a:close/>
                </a:path>
              </a:pathLst>
            </a:custGeom>
            <a:solidFill>
              <a:srgbClr val="FFFFFF"/>
            </a:solidFill>
            <a:ln w="28575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8" name="Line 69"/>
            <p:cNvSpPr>
              <a:spLocks noChangeShapeType="1"/>
            </p:cNvSpPr>
            <p:nvPr/>
          </p:nvSpPr>
          <p:spPr bwMode="auto">
            <a:xfrm>
              <a:off x="1319" y="1795"/>
              <a:ext cx="1" cy="11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19" name="Line 70"/>
            <p:cNvSpPr>
              <a:spLocks noChangeShapeType="1"/>
            </p:cNvSpPr>
            <p:nvPr/>
          </p:nvSpPr>
          <p:spPr bwMode="auto">
            <a:xfrm>
              <a:off x="1038" y="1851"/>
              <a:ext cx="1" cy="18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0" name="Line 71"/>
            <p:cNvSpPr>
              <a:spLocks noChangeShapeType="1"/>
            </p:cNvSpPr>
            <p:nvPr/>
          </p:nvSpPr>
          <p:spPr bwMode="auto">
            <a:xfrm>
              <a:off x="1487" y="1851"/>
              <a:ext cx="1" cy="18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1" name="Line 72"/>
            <p:cNvSpPr>
              <a:spLocks noChangeShapeType="1"/>
            </p:cNvSpPr>
            <p:nvPr/>
          </p:nvSpPr>
          <p:spPr bwMode="auto">
            <a:xfrm flipH="1">
              <a:off x="1136" y="2073"/>
              <a:ext cx="64" cy="4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2" name="Line 73"/>
            <p:cNvSpPr>
              <a:spLocks noChangeShapeType="1"/>
            </p:cNvSpPr>
            <p:nvPr/>
          </p:nvSpPr>
          <p:spPr bwMode="auto">
            <a:xfrm flipV="1">
              <a:off x="1324" y="1773"/>
              <a:ext cx="86" cy="44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23" name="Line 74"/>
          <p:cNvSpPr>
            <a:spLocks noChangeShapeType="1"/>
          </p:cNvSpPr>
          <p:nvPr/>
        </p:nvSpPr>
        <p:spPr bwMode="auto">
          <a:xfrm flipH="1">
            <a:off x="7023100" y="1493895"/>
            <a:ext cx="147638" cy="8175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24" name="Line 75"/>
          <p:cNvSpPr>
            <a:spLocks noChangeShapeType="1"/>
          </p:cNvSpPr>
          <p:nvPr/>
        </p:nvSpPr>
        <p:spPr bwMode="auto">
          <a:xfrm flipH="1" flipV="1">
            <a:off x="6732588" y="1360203"/>
            <a:ext cx="285750" cy="148794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25" name="Oval 76"/>
          <p:cNvSpPr>
            <a:spLocks noChangeArrowheads="1"/>
          </p:cNvSpPr>
          <p:nvPr/>
        </p:nvSpPr>
        <p:spPr bwMode="auto">
          <a:xfrm>
            <a:off x="3538538" y="4177563"/>
            <a:ext cx="144462" cy="148794"/>
          </a:xfrm>
          <a:prstGeom prst="ellipse">
            <a:avLst/>
          </a:prstGeom>
          <a:solidFill>
            <a:srgbClr val="0000FF"/>
          </a:solidFill>
          <a:ln w="12700">
            <a:solidFill>
              <a:srgbClr val="0000FF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6" name="Line 77"/>
          <p:cNvSpPr>
            <a:spLocks noChangeShapeType="1"/>
          </p:cNvSpPr>
          <p:nvPr/>
        </p:nvSpPr>
        <p:spPr bwMode="auto">
          <a:xfrm>
            <a:off x="6761163" y="3411991"/>
            <a:ext cx="144462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27" name="Line 78"/>
          <p:cNvSpPr>
            <a:spLocks noChangeShapeType="1"/>
          </p:cNvSpPr>
          <p:nvPr/>
        </p:nvSpPr>
        <p:spPr bwMode="auto">
          <a:xfrm flipH="1">
            <a:off x="7046913" y="3416753"/>
            <a:ext cx="377825" cy="6541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28" name="Oval 79"/>
          <p:cNvSpPr>
            <a:spLocks noChangeArrowheads="1"/>
          </p:cNvSpPr>
          <p:nvPr/>
        </p:nvSpPr>
        <p:spPr bwMode="auto">
          <a:xfrm>
            <a:off x="6749257" y="3344159"/>
            <a:ext cx="144463" cy="148794"/>
          </a:xfrm>
          <a:prstGeom prst="ellipse">
            <a:avLst/>
          </a:prstGeom>
          <a:solidFill>
            <a:srgbClr val="0000FF"/>
          </a:solidFill>
          <a:ln w="12700">
            <a:solidFill>
              <a:srgbClr val="0000FF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9" name="Oval 80"/>
          <p:cNvSpPr>
            <a:spLocks noChangeArrowheads="1"/>
          </p:cNvSpPr>
          <p:nvPr/>
        </p:nvSpPr>
        <p:spPr bwMode="auto">
          <a:xfrm>
            <a:off x="7126288" y="3348888"/>
            <a:ext cx="144462" cy="148794"/>
          </a:xfrm>
          <a:prstGeom prst="ellipse">
            <a:avLst/>
          </a:prstGeom>
          <a:solidFill>
            <a:srgbClr val="0000FF"/>
          </a:solidFill>
          <a:ln w="12700">
            <a:solidFill>
              <a:srgbClr val="0000FF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0" name="Line 81"/>
          <p:cNvSpPr>
            <a:spLocks noChangeShapeType="1"/>
          </p:cNvSpPr>
          <p:nvPr/>
        </p:nvSpPr>
        <p:spPr bwMode="auto">
          <a:xfrm flipH="1" flipV="1">
            <a:off x="5805488" y="1939188"/>
            <a:ext cx="979487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1" name="Line 83"/>
          <p:cNvSpPr>
            <a:spLocks noChangeShapeType="1"/>
          </p:cNvSpPr>
          <p:nvPr/>
        </p:nvSpPr>
        <p:spPr bwMode="auto">
          <a:xfrm flipH="1" flipV="1">
            <a:off x="6781005" y="1918958"/>
            <a:ext cx="52389" cy="2308609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2" name="Text Box 84"/>
          <p:cNvSpPr txBox="1">
            <a:spLocks noChangeArrowheads="1"/>
          </p:cNvSpPr>
          <p:nvPr/>
        </p:nvSpPr>
        <p:spPr bwMode="auto">
          <a:xfrm>
            <a:off x="261938" y="935624"/>
            <a:ext cx="12573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000" dirty="0"/>
              <a:t>MAINS FOR Bypass </a:t>
            </a:r>
          </a:p>
          <a:p>
            <a:pPr eaLnBrk="1" hangingPunct="1"/>
            <a:r>
              <a:rPr lang="de-DE" sz="1000" dirty="0"/>
              <a:t>230 V, 50 Hz</a:t>
            </a:r>
          </a:p>
        </p:txBody>
      </p:sp>
      <p:sp>
        <p:nvSpPr>
          <p:cNvPr id="233" name="Text Box 85"/>
          <p:cNvSpPr txBox="1">
            <a:spLocks noChangeArrowheads="1"/>
          </p:cNvSpPr>
          <p:nvPr/>
        </p:nvSpPr>
        <p:spPr bwMode="auto">
          <a:xfrm>
            <a:off x="228600" y="2211020"/>
            <a:ext cx="12573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000" dirty="0" err="1"/>
              <a:t>Railway</a:t>
            </a:r>
            <a:r>
              <a:rPr lang="de-DE" sz="1000" dirty="0"/>
              <a:t> </a:t>
            </a:r>
          </a:p>
          <a:p>
            <a:pPr eaLnBrk="1" hangingPunct="1"/>
            <a:r>
              <a:rPr lang="de-DE" sz="1000" dirty="0" err="1"/>
              <a:t>overhead</a:t>
            </a:r>
            <a:r>
              <a:rPr lang="de-DE" sz="1000" dirty="0"/>
              <a:t> </a:t>
            </a:r>
            <a:r>
              <a:rPr lang="de-DE" sz="1000" dirty="0" err="1"/>
              <a:t>line</a:t>
            </a:r>
            <a:r>
              <a:rPr lang="de-DE" sz="1000" dirty="0"/>
              <a:t> </a:t>
            </a:r>
          </a:p>
          <a:p>
            <a:pPr eaLnBrk="1" hangingPunct="1"/>
            <a:endParaRPr lang="de-DE" sz="1000" dirty="0"/>
          </a:p>
        </p:txBody>
      </p:sp>
      <p:sp>
        <p:nvSpPr>
          <p:cNvPr id="234" name="Text Box 86"/>
          <p:cNvSpPr txBox="1">
            <a:spLocks noChangeArrowheads="1"/>
          </p:cNvSpPr>
          <p:nvPr/>
        </p:nvSpPr>
        <p:spPr bwMode="auto">
          <a:xfrm>
            <a:off x="228600" y="3769292"/>
            <a:ext cx="12573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000" dirty="0"/>
              <a:t>MAINS </a:t>
            </a:r>
          </a:p>
          <a:p>
            <a:pPr eaLnBrk="1" hangingPunct="1"/>
            <a:r>
              <a:rPr lang="de-DE" sz="1000" dirty="0"/>
              <a:t>400 V, 50 Hz</a:t>
            </a:r>
          </a:p>
        </p:txBody>
      </p:sp>
      <p:sp>
        <p:nvSpPr>
          <p:cNvPr id="235" name="Text Box 87"/>
          <p:cNvSpPr txBox="1">
            <a:spLocks noChangeArrowheads="1"/>
          </p:cNvSpPr>
          <p:nvPr/>
        </p:nvSpPr>
        <p:spPr bwMode="auto">
          <a:xfrm>
            <a:off x="1549401" y="1135516"/>
            <a:ext cx="146367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000"/>
              <a:t>BYPASS CABINET</a:t>
            </a:r>
          </a:p>
        </p:txBody>
      </p:sp>
      <p:sp>
        <p:nvSpPr>
          <p:cNvPr id="236" name="Line 88"/>
          <p:cNvSpPr>
            <a:spLocks noChangeShapeType="1"/>
          </p:cNvSpPr>
          <p:nvPr/>
        </p:nvSpPr>
        <p:spPr bwMode="auto">
          <a:xfrm flipV="1">
            <a:off x="4500563" y="1492702"/>
            <a:ext cx="0" cy="210928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7" name="Line 89"/>
          <p:cNvSpPr>
            <a:spLocks noChangeShapeType="1"/>
          </p:cNvSpPr>
          <p:nvPr/>
        </p:nvSpPr>
        <p:spPr bwMode="auto">
          <a:xfrm flipV="1">
            <a:off x="4490086" y="1799993"/>
            <a:ext cx="0" cy="147158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8" name="Line 90"/>
          <p:cNvSpPr>
            <a:spLocks noChangeShapeType="1"/>
          </p:cNvSpPr>
          <p:nvPr/>
        </p:nvSpPr>
        <p:spPr bwMode="auto">
          <a:xfrm>
            <a:off x="4509294" y="1939188"/>
            <a:ext cx="6477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9" name="Line 91"/>
          <p:cNvSpPr>
            <a:spLocks noChangeShapeType="1"/>
          </p:cNvSpPr>
          <p:nvPr/>
        </p:nvSpPr>
        <p:spPr bwMode="auto">
          <a:xfrm rot="16200000" flipH="1">
            <a:off x="3391632" y="3004046"/>
            <a:ext cx="222375" cy="215900"/>
          </a:xfrm>
          <a:prstGeom prst="line">
            <a:avLst/>
          </a:prstGeom>
          <a:noFill/>
          <a:ln w="317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40" name="Oval 92"/>
          <p:cNvSpPr>
            <a:spLocks noChangeArrowheads="1"/>
          </p:cNvSpPr>
          <p:nvPr/>
        </p:nvSpPr>
        <p:spPr bwMode="auto">
          <a:xfrm>
            <a:off x="2700339" y="1338675"/>
            <a:ext cx="287337" cy="295952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1" name="Oval 93"/>
          <p:cNvSpPr>
            <a:spLocks noChangeArrowheads="1"/>
          </p:cNvSpPr>
          <p:nvPr/>
        </p:nvSpPr>
        <p:spPr bwMode="auto">
          <a:xfrm>
            <a:off x="2844800" y="1338675"/>
            <a:ext cx="287338" cy="295952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2" name="Line 94"/>
          <p:cNvSpPr>
            <a:spLocks noChangeShapeType="1"/>
          </p:cNvSpPr>
          <p:nvPr/>
        </p:nvSpPr>
        <p:spPr bwMode="auto">
          <a:xfrm rot="16200000" flipH="1">
            <a:off x="1872457" y="1312523"/>
            <a:ext cx="2" cy="360363"/>
          </a:xfrm>
          <a:prstGeom prst="line">
            <a:avLst/>
          </a:prstGeom>
          <a:noFill/>
          <a:ln w="317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43" name="Line 95"/>
          <p:cNvSpPr>
            <a:spLocks noChangeShapeType="1"/>
          </p:cNvSpPr>
          <p:nvPr/>
        </p:nvSpPr>
        <p:spPr bwMode="auto">
          <a:xfrm rot="16200000" flipH="1">
            <a:off x="2592388" y="1384753"/>
            <a:ext cx="0" cy="215900"/>
          </a:xfrm>
          <a:prstGeom prst="line">
            <a:avLst/>
          </a:prstGeom>
          <a:noFill/>
          <a:ln w="317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44" name="Line 96"/>
          <p:cNvSpPr>
            <a:spLocks noChangeShapeType="1"/>
          </p:cNvSpPr>
          <p:nvPr/>
        </p:nvSpPr>
        <p:spPr bwMode="auto">
          <a:xfrm rot="16200000" flipV="1">
            <a:off x="2236440" y="1232496"/>
            <a:ext cx="148794" cy="360363"/>
          </a:xfrm>
          <a:prstGeom prst="line">
            <a:avLst/>
          </a:prstGeom>
          <a:noFill/>
          <a:ln w="317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45" name="Oval 98"/>
          <p:cNvSpPr>
            <a:spLocks noChangeArrowheads="1"/>
          </p:cNvSpPr>
          <p:nvPr/>
        </p:nvSpPr>
        <p:spPr bwMode="auto">
          <a:xfrm>
            <a:off x="1528763" y="4138682"/>
            <a:ext cx="144462" cy="148794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" name="Oval 99"/>
          <p:cNvSpPr>
            <a:spLocks noChangeArrowheads="1"/>
          </p:cNvSpPr>
          <p:nvPr/>
        </p:nvSpPr>
        <p:spPr bwMode="auto">
          <a:xfrm>
            <a:off x="3538538" y="3259591"/>
            <a:ext cx="144462" cy="148794"/>
          </a:xfrm>
          <a:prstGeom prst="ellipse">
            <a:avLst/>
          </a:prstGeom>
          <a:solidFill>
            <a:srgbClr val="0000FF"/>
          </a:solidFill>
          <a:ln w="12700">
            <a:solidFill>
              <a:srgbClr val="0000FF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7" name="Line 101"/>
          <p:cNvSpPr>
            <a:spLocks noChangeShapeType="1"/>
          </p:cNvSpPr>
          <p:nvPr/>
        </p:nvSpPr>
        <p:spPr bwMode="auto">
          <a:xfrm flipH="1">
            <a:off x="1522413" y="3314359"/>
            <a:ext cx="2093912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48" name="Line 102"/>
          <p:cNvSpPr>
            <a:spLocks noChangeShapeType="1"/>
          </p:cNvSpPr>
          <p:nvPr/>
        </p:nvSpPr>
        <p:spPr bwMode="auto">
          <a:xfrm flipH="1">
            <a:off x="3240088" y="2639276"/>
            <a:ext cx="0" cy="232184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49" name="Line 103"/>
          <p:cNvSpPr>
            <a:spLocks noChangeShapeType="1"/>
          </p:cNvSpPr>
          <p:nvPr/>
        </p:nvSpPr>
        <p:spPr bwMode="auto">
          <a:xfrm rot="16200000" flipH="1">
            <a:off x="3397189" y="3894519"/>
            <a:ext cx="222375" cy="215900"/>
          </a:xfrm>
          <a:prstGeom prst="line">
            <a:avLst/>
          </a:prstGeom>
          <a:noFill/>
          <a:ln w="317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0" name="Line 104"/>
          <p:cNvSpPr>
            <a:spLocks noChangeShapeType="1"/>
          </p:cNvSpPr>
          <p:nvPr/>
        </p:nvSpPr>
        <p:spPr bwMode="auto">
          <a:xfrm>
            <a:off x="3614739" y="4084695"/>
            <a:ext cx="1587" cy="243629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1" name="AutoShape 105"/>
          <p:cNvSpPr>
            <a:spLocks noChangeArrowheads="1"/>
          </p:cNvSpPr>
          <p:nvPr/>
        </p:nvSpPr>
        <p:spPr bwMode="auto">
          <a:xfrm rot="-5400000">
            <a:off x="3040128" y="2638536"/>
            <a:ext cx="268156" cy="179388"/>
          </a:xfrm>
          <a:prstGeom prst="flowChartMerge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2" name="AutoShape 106"/>
          <p:cNvSpPr>
            <a:spLocks noChangeArrowheads="1"/>
          </p:cNvSpPr>
          <p:nvPr/>
        </p:nvSpPr>
        <p:spPr bwMode="auto">
          <a:xfrm rot="-5400000">
            <a:off x="3063942" y="4169559"/>
            <a:ext cx="268156" cy="179388"/>
          </a:xfrm>
          <a:prstGeom prst="flowChartMerge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3" name="Line 107"/>
          <p:cNvSpPr>
            <a:spLocks noChangeShapeType="1"/>
          </p:cNvSpPr>
          <p:nvPr/>
        </p:nvSpPr>
        <p:spPr bwMode="auto">
          <a:xfrm flipH="1">
            <a:off x="3287713" y="4151370"/>
            <a:ext cx="0" cy="232184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4" name="Text Box 108"/>
          <p:cNvSpPr txBox="1">
            <a:spLocks noChangeArrowheads="1"/>
          </p:cNvSpPr>
          <p:nvPr/>
        </p:nvSpPr>
        <p:spPr bwMode="auto">
          <a:xfrm>
            <a:off x="7002511" y="1212623"/>
            <a:ext cx="18097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sz="1000" dirty="0"/>
              <a:t>„</a:t>
            </a:r>
            <a:r>
              <a:rPr lang="de-DE" sz="1000" dirty="0" err="1"/>
              <a:t>Make</a:t>
            </a:r>
            <a:r>
              <a:rPr lang="de-DE" sz="1000" dirty="0"/>
              <a:t> </a:t>
            </a:r>
            <a:r>
              <a:rPr lang="de-DE" sz="1000" dirty="0" err="1"/>
              <a:t>before</a:t>
            </a:r>
            <a:r>
              <a:rPr lang="de-DE" sz="1000" dirty="0"/>
              <a:t> break“</a:t>
            </a:r>
          </a:p>
          <a:p>
            <a:pPr algn="ctr" eaLnBrk="1" hangingPunct="1"/>
            <a:r>
              <a:rPr lang="de-DE" sz="1000" dirty="0" err="1"/>
              <a:t>switch</a:t>
            </a:r>
            <a:endParaRPr lang="de-DE" sz="1000" dirty="0"/>
          </a:p>
        </p:txBody>
      </p:sp>
      <p:sp>
        <p:nvSpPr>
          <p:cNvPr id="255" name="Line 109"/>
          <p:cNvSpPr>
            <a:spLocks noChangeShapeType="1"/>
          </p:cNvSpPr>
          <p:nvPr/>
        </p:nvSpPr>
        <p:spPr bwMode="auto">
          <a:xfrm>
            <a:off x="8172449" y="3115526"/>
            <a:ext cx="9525" cy="625077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6" name="Line 110"/>
          <p:cNvSpPr>
            <a:spLocks noChangeShapeType="1"/>
          </p:cNvSpPr>
          <p:nvPr/>
        </p:nvSpPr>
        <p:spPr bwMode="auto">
          <a:xfrm flipV="1">
            <a:off x="8748713" y="3415563"/>
            <a:ext cx="2159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7" name="Line 111"/>
          <p:cNvSpPr>
            <a:spLocks noChangeShapeType="1"/>
          </p:cNvSpPr>
          <p:nvPr/>
        </p:nvSpPr>
        <p:spPr bwMode="auto">
          <a:xfrm flipV="1">
            <a:off x="8172450" y="3416753"/>
            <a:ext cx="4318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8" name="Line 112"/>
          <p:cNvSpPr>
            <a:spLocks noChangeShapeType="1"/>
          </p:cNvSpPr>
          <p:nvPr/>
        </p:nvSpPr>
        <p:spPr bwMode="auto">
          <a:xfrm flipV="1">
            <a:off x="8748713" y="3739413"/>
            <a:ext cx="2159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9" name="Line 113"/>
          <p:cNvSpPr>
            <a:spLocks noChangeShapeType="1"/>
          </p:cNvSpPr>
          <p:nvPr/>
        </p:nvSpPr>
        <p:spPr bwMode="auto">
          <a:xfrm flipV="1">
            <a:off x="8172450" y="3740603"/>
            <a:ext cx="4318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60" name="Line 114"/>
          <p:cNvSpPr>
            <a:spLocks noChangeShapeType="1"/>
          </p:cNvSpPr>
          <p:nvPr/>
        </p:nvSpPr>
        <p:spPr bwMode="auto">
          <a:xfrm flipV="1">
            <a:off x="8758238" y="3577488"/>
            <a:ext cx="2159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61" name="Line 115"/>
          <p:cNvSpPr>
            <a:spLocks noChangeShapeType="1"/>
          </p:cNvSpPr>
          <p:nvPr/>
        </p:nvSpPr>
        <p:spPr bwMode="auto">
          <a:xfrm>
            <a:off x="8172451" y="3577489"/>
            <a:ext cx="441325" cy="1634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62" name="Line 116"/>
          <p:cNvSpPr>
            <a:spLocks noChangeShapeType="1"/>
          </p:cNvSpPr>
          <p:nvPr/>
        </p:nvSpPr>
        <p:spPr bwMode="auto">
          <a:xfrm>
            <a:off x="8558214" y="3434522"/>
            <a:ext cx="0" cy="148794"/>
          </a:xfrm>
          <a:prstGeom prst="line">
            <a:avLst/>
          </a:prstGeom>
          <a:noFill/>
          <a:ln w="28575" cap="rnd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63" name="Line 117"/>
          <p:cNvSpPr>
            <a:spLocks noChangeShapeType="1"/>
          </p:cNvSpPr>
          <p:nvPr/>
        </p:nvSpPr>
        <p:spPr bwMode="auto">
          <a:xfrm flipV="1">
            <a:off x="8758238" y="3115526"/>
            <a:ext cx="2159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64" name="Line 118"/>
          <p:cNvSpPr>
            <a:spLocks noChangeShapeType="1"/>
          </p:cNvSpPr>
          <p:nvPr/>
        </p:nvSpPr>
        <p:spPr bwMode="auto">
          <a:xfrm flipV="1">
            <a:off x="8620126" y="2996371"/>
            <a:ext cx="153988" cy="116091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65" name="Line 119"/>
          <p:cNvSpPr>
            <a:spLocks noChangeShapeType="1"/>
          </p:cNvSpPr>
          <p:nvPr/>
        </p:nvSpPr>
        <p:spPr bwMode="auto">
          <a:xfrm flipV="1">
            <a:off x="8172450" y="3116716"/>
            <a:ext cx="4318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66" name="Line 120"/>
          <p:cNvSpPr>
            <a:spLocks noChangeShapeType="1"/>
          </p:cNvSpPr>
          <p:nvPr/>
        </p:nvSpPr>
        <p:spPr bwMode="auto">
          <a:xfrm flipV="1">
            <a:off x="8758238" y="3277451"/>
            <a:ext cx="2159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67" name="Line 121"/>
          <p:cNvSpPr>
            <a:spLocks noChangeShapeType="1"/>
          </p:cNvSpPr>
          <p:nvPr/>
        </p:nvSpPr>
        <p:spPr bwMode="auto">
          <a:xfrm flipV="1">
            <a:off x="8181975" y="3278641"/>
            <a:ext cx="4318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68" name="Line 122"/>
          <p:cNvSpPr>
            <a:spLocks noChangeShapeType="1"/>
          </p:cNvSpPr>
          <p:nvPr/>
        </p:nvSpPr>
        <p:spPr bwMode="auto">
          <a:xfrm>
            <a:off x="8558214" y="3134484"/>
            <a:ext cx="0" cy="148794"/>
          </a:xfrm>
          <a:prstGeom prst="line">
            <a:avLst/>
          </a:prstGeom>
          <a:noFill/>
          <a:ln w="28575" cap="rnd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69" name="Line 123"/>
          <p:cNvSpPr>
            <a:spLocks noChangeShapeType="1"/>
          </p:cNvSpPr>
          <p:nvPr/>
        </p:nvSpPr>
        <p:spPr bwMode="auto">
          <a:xfrm>
            <a:off x="8558214" y="3272597"/>
            <a:ext cx="0" cy="148794"/>
          </a:xfrm>
          <a:prstGeom prst="line">
            <a:avLst/>
          </a:prstGeom>
          <a:noFill/>
          <a:ln w="28575" cap="rnd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0" name="Line 124"/>
          <p:cNvSpPr>
            <a:spLocks noChangeShapeType="1"/>
          </p:cNvSpPr>
          <p:nvPr/>
        </p:nvSpPr>
        <p:spPr bwMode="auto">
          <a:xfrm>
            <a:off x="8558214" y="3586922"/>
            <a:ext cx="0" cy="148794"/>
          </a:xfrm>
          <a:prstGeom prst="line">
            <a:avLst/>
          </a:prstGeom>
          <a:noFill/>
          <a:ln w="28575" cap="rnd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1" name="Line 125"/>
          <p:cNvSpPr>
            <a:spLocks noChangeShapeType="1"/>
          </p:cNvSpPr>
          <p:nvPr/>
        </p:nvSpPr>
        <p:spPr bwMode="auto">
          <a:xfrm flipV="1">
            <a:off x="8629651" y="3153533"/>
            <a:ext cx="153988" cy="116091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2" name="Line 126"/>
          <p:cNvSpPr>
            <a:spLocks noChangeShapeType="1"/>
          </p:cNvSpPr>
          <p:nvPr/>
        </p:nvSpPr>
        <p:spPr bwMode="auto">
          <a:xfrm flipV="1">
            <a:off x="8610601" y="3289265"/>
            <a:ext cx="153988" cy="116091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3" name="Line 127"/>
          <p:cNvSpPr>
            <a:spLocks noChangeShapeType="1"/>
          </p:cNvSpPr>
          <p:nvPr/>
        </p:nvSpPr>
        <p:spPr bwMode="auto">
          <a:xfrm flipV="1">
            <a:off x="8629651" y="3457143"/>
            <a:ext cx="153988" cy="116093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4" name="Line 128"/>
          <p:cNvSpPr>
            <a:spLocks noChangeShapeType="1"/>
          </p:cNvSpPr>
          <p:nvPr/>
        </p:nvSpPr>
        <p:spPr bwMode="auto">
          <a:xfrm flipV="1">
            <a:off x="8610601" y="3610733"/>
            <a:ext cx="153988" cy="116091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5" name="Line 129"/>
          <p:cNvSpPr>
            <a:spLocks noChangeShapeType="1"/>
          </p:cNvSpPr>
          <p:nvPr/>
        </p:nvSpPr>
        <p:spPr bwMode="auto">
          <a:xfrm rot="5400000">
            <a:off x="7496964" y="3072313"/>
            <a:ext cx="273064" cy="431800"/>
          </a:xfrm>
          <a:prstGeom prst="line">
            <a:avLst/>
          </a:prstGeom>
          <a:noFill/>
          <a:ln w="317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6" name="Line 130"/>
          <p:cNvSpPr>
            <a:spLocks noChangeShapeType="1"/>
          </p:cNvSpPr>
          <p:nvPr/>
        </p:nvSpPr>
        <p:spPr bwMode="auto">
          <a:xfrm>
            <a:off x="3611563" y="3191724"/>
            <a:ext cx="4764" cy="699557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7" name="Rectangle 131"/>
          <p:cNvSpPr>
            <a:spLocks noChangeArrowheads="1"/>
          </p:cNvSpPr>
          <p:nvPr/>
        </p:nvSpPr>
        <p:spPr bwMode="auto">
          <a:xfrm rot="-1904055">
            <a:off x="7499602" y="3174420"/>
            <a:ext cx="361950" cy="17005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8" name="Rectangle 132"/>
          <p:cNvSpPr>
            <a:spLocks noChangeArrowheads="1"/>
          </p:cNvSpPr>
          <p:nvPr/>
        </p:nvSpPr>
        <p:spPr bwMode="auto">
          <a:xfrm>
            <a:off x="3860800" y="3045278"/>
            <a:ext cx="673100" cy="539581"/>
          </a:xfrm>
          <a:prstGeom prst="rect">
            <a:avLst/>
          </a:prstGeom>
          <a:solidFill>
            <a:schemeClr val="accent1"/>
          </a:solidFill>
          <a:ln w="222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9" name="Text Box 133"/>
          <p:cNvSpPr txBox="1">
            <a:spLocks noChangeArrowheads="1"/>
          </p:cNvSpPr>
          <p:nvPr/>
        </p:nvSpPr>
        <p:spPr bwMode="auto">
          <a:xfrm>
            <a:off x="3829050" y="3045278"/>
            <a:ext cx="93345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900"/>
              <a:t>DC earth</a:t>
            </a:r>
          </a:p>
          <a:p>
            <a:pPr eaLnBrk="1" hangingPunct="1"/>
            <a:r>
              <a:rPr lang="de-DE" sz="900"/>
              <a:t>fault</a:t>
            </a:r>
          </a:p>
          <a:p>
            <a:pPr eaLnBrk="1" hangingPunct="1"/>
            <a:r>
              <a:rPr lang="de-DE" sz="900"/>
              <a:t>supervision</a:t>
            </a:r>
          </a:p>
        </p:txBody>
      </p:sp>
      <p:sp>
        <p:nvSpPr>
          <p:cNvPr id="280" name="Oval 134"/>
          <p:cNvSpPr>
            <a:spLocks noChangeArrowheads="1"/>
          </p:cNvSpPr>
          <p:nvPr/>
        </p:nvSpPr>
        <p:spPr bwMode="auto">
          <a:xfrm>
            <a:off x="1522413" y="3259591"/>
            <a:ext cx="144462" cy="148794"/>
          </a:xfrm>
          <a:prstGeom prst="ellipse">
            <a:avLst/>
          </a:prstGeom>
          <a:solidFill>
            <a:srgbClr val="0000FF"/>
          </a:solidFill>
          <a:ln w="12700">
            <a:solidFill>
              <a:srgbClr val="0000FF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1" name="Rectangle 135"/>
          <p:cNvSpPr>
            <a:spLocks noChangeArrowheads="1"/>
          </p:cNvSpPr>
          <p:nvPr/>
        </p:nvSpPr>
        <p:spPr bwMode="auto">
          <a:xfrm>
            <a:off x="3263900" y="1293869"/>
            <a:ext cx="673100" cy="539581"/>
          </a:xfrm>
          <a:prstGeom prst="rect">
            <a:avLst/>
          </a:prstGeom>
          <a:solidFill>
            <a:srgbClr val="FFFF99"/>
          </a:solidFill>
          <a:ln w="222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2" name="Text Box 136"/>
          <p:cNvSpPr txBox="1">
            <a:spLocks noChangeArrowheads="1"/>
          </p:cNvSpPr>
          <p:nvPr/>
        </p:nvSpPr>
        <p:spPr bwMode="auto">
          <a:xfrm>
            <a:off x="3263900" y="1310538"/>
            <a:ext cx="9334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900" dirty="0" err="1"/>
              <a:t>voltage</a:t>
            </a:r>
            <a:endParaRPr lang="de-DE" sz="900" dirty="0"/>
          </a:p>
          <a:p>
            <a:pPr eaLnBrk="1" hangingPunct="1"/>
            <a:r>
              <a:rPr lang="de-DE" sz="900" dirty="0" err="1"/>
              <a:t>stabilizer</a:t>
            </a:r>
            <a:endParaRPr lang="de-DE" sz="900" dirty="0"/>
          </a:p>
        </p:txBody>
      </p:sp>
      <p:sp>
        <p:nvSpPr>
          <p:cNvPr id="283" name="Rectangle 137"/>
          <p:cNvSpPr>
            <a:spLocks noChangeArrowheads="1"/>
          </p:cNvSpPr>
          <p:nvPr/>
        </p:nvSpPr>
        <p:spPr bwMode="auto">
          <a:xfrm rot="-8908618">
            <a:off x="4086841" y="1716702"/>
            <a:ext cx="361950" cy="17005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4" name="Line 138"/>
          <p:cNvSpPr>
            <a:spLocks noChangeShapeType="1"/>
          </p:cNvSpPr>
          <p:nvPr/>
        </p:nvSpPr>
        <p:spPr bwMode="auto">
          <a:xfrm flipH="1">
            <a:off x="7780337" y="3415563"/>
            <a:ext cx="377825" cy="6541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85" name="Line 139"/>
          <p:cNvSpPr>
            <a:spLocks noChangeShapeType="1"/>
          </p:cNvSpPr>
          <p:nvPr/>
        </p:nvSpPr>
        <p:spPr bwMode="auto">
          <a:xfrm flipV="1">
            <a:off x="6958013" y="1492702"/>
            <a:ext cx="0" cy="1874046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86" name="Rectangle 140"/>
          <p:cNvSpPr>
            <a:spLocks noChangeArrowheads="1"/>
          </p:cNvSpPr>
          <p:nvPr/>
        </p:nvSpPr>
        <p:spPr bwMode="auto">
          <a:xfrm>
            <a:off x="712788" y="3211502"/>
            <a:ext cx="360362" cy="19385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" name="Line 141"/>
          <p:cNvSpPr>
            <a:spLocks noChangeShapeType="1"/>
          </p:cNvSpPr>
          <p:nvPr/>
        </p:nvSpPr>
        <p:spPr bwMode="auto">
          <a:xfrm>
            <a:off x="658813" y="3234646"/>
            <a:ext cx="0" cy="184766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88" name="Line 142"/>
          <p:cNvSpPr>
            <a:spLocks noChangeShapeType="1"/>
          </p:cNvSpPr>
          <p:nvPr/>
        </p:nvSpPr>
        <p:spPr bwMode="auto">
          <a:xfrm>
            <a:off x="1135063" y="3237028"/>
            <a:ext cx="0" cy="17986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89" name="Line 143"/>
          <p:cNvSpPr>
            <a:spLocks noChangeShapeType="1"/>
          </p:cNvSpPr>
          <p:nvPr/>
        </p:nvSpPr>
        <p:spPr bwMode="auto">
          <a:xfrm flipH="1">
            <a:off x="1163638" y="3307216"/>
            <a:ext cx="449262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0" name="Line 144"/>
          <p:cNvSpPr>
            <a:spLocks noChangeShapeType="1"/>
          </p:cNvSpPr>
          <p:nvPr/>
        </p:nvSpPr>
        <p:spPr bwMode="auto">
          <a:xfrm flipH="1">
            <a:off x="712788" y="3296559"/>
            <a:ext cx="3603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1" name="Line 145"/>
          <p:cNvSpPr>
            <a:spLocks noChangeShapeType="1"/>
          </p:cNvSpPr>
          <p:nvPr/>
        </p:nvSpPr>
        <p:spPr bwMode="auto">
          <a:xfrm flipH="1">
            <a:off x="488950" y="3296559"/>
            <a:ext cx="127000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2" name="Line 146"/>
          <p:cNvSpPr>
            <a:spLocks noChangeShapeType="1"/>
          </p:cNvSpPr>
          <p:nvPr/>
        </p:nvSpPr>
        <p:spPr bwMode="auto">
          <a:xfrm>
            <a:off x="415925" y="3155414"/>
            <a:ext cx="0" cy="184766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3" name="Line 147"/>
          <p:cNvSpPr>
            <a:spLocks noChangeShapeType="1"/>
          </p:cNvSpPr>
          <p:nvPr/>
        </p:nvSpPr>
        <p:spPr bwMode="auto">
          <a:xfrm>
            <a:off x="488950" y="3073262"/>
            <a:ext cx="0" cy="4071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4" name="Text Box 148"/>
          <p:cNvSpPr txBox="1">
            <a:spLocks noChangeArrowheads="1"/>
          </p:cNvSpPr>
          <p:nvPr/>
        </p:nvSpPr>
        <p:spPr bwMode="auto">
          <a:xfrm>
            <a:off x="7615236" y="2680948"/>
            <a:ext cx="14573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sz="1000"/>
              <a:t>Distribution</a:t>
            </a:r>
          </a:p>
        </p:txBody>
      </p:sp>
      <p:sp>
        <p:nvSpPr>
          <p:cNvPr id="295" name="Oval 149"/>
          <p:cNvSpPr>
            <a:spLocks noChangeArrowheads="1"/>
          </p:cNvSpPr>
          <p:nvPr/>
        </p:nvSpPr>
        <p:spPr bwMode="auto">
          <a:xfrm>
            <a:off x="4437063" y="1424838"/>
            <a:ext cx="144462" cy="148794"/>
          </a:xfrm>
          <a:prstGeom prst="ellipse">
            <a:avLst/>
          </a:prstGeom>
          <a:solidFill>
            <a:srgbClr val="0000FF"/>
          </a:solidFill>
          <a:ln w="12700">
            <a:solidFill>
              <a:srgbClr val="0000FF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Line 150"/>
          <p:cNvSpPr>
            <a:spLocks noChangeShapeType="1"/>
          </p:cNvSpPr>
          <p:nvPr/>
        </p:nvSpPr>
        <p:spPr bwMode="auto">
          <a:xfrm flipH="1" flipV="1">
            <a:off x="6881813" y="3320728"/>
            <a:ext cx="195263" cy="101376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7" name="Abgerundetes Rechteck 296"/>
          <p:cNvSpPr/>
          <p:nvPr/>
        </p:nvSpPr>
        <p:spPr>
          <a:xfrm>
            <a:off x="1287037" y="86950"/>
            <a:ext cx="7552396" cy="615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3000" b="1" dirty="0">
                <a:solidFill>
                  <a:srgbClr val="00366C"/>
                </a:solidFill>
              </a:rPr>
              <a:t>Produkte – Bahnspezifisch</a:t>
            </a:r>
          </a:p>
        </p:txBody>
      </p:sp>
    </p:spTree>
    <p:extLst>
      <p:ext uri="{BB962C8B-B14F-4D97-AF65-F5344CB8AC3E}">
        <p14:creationId xmlns:p14="http://schemas.microsoft.com/office/powerpoint/2010/main" val="10960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Rectangle 3"/>
          <p:cNvSpPr txBox="1">
            <a:spLocks noChangeArrowheads="1"/>
          </p:cNvSpPr>
          <p:nvPr/>
        </p:nvSpPr>
        <p:spPr bwMode="auto">
          <a:xfrm>
            <a:off x="708025" y="745098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DE" altLang="de-DE" sz="1600" b="1" kern="0" dirty="0">
                <a:solidFill>
                  <a:srgbClr val="00366C"/>
                </a:solidFill>
              </a:rPr>
              <a:t>Zusatzversorgung über DC-Netz </a:t>
            </a:r>
          </a:p>
        </p:txBody>
      </p:sp>
      <p:sp>
        <p:nvSpPr>
          <p:cNvPr id="308" name="Line 104"/>
          <p:cNvSpPr>
            <a:spLocks noChangeShapeType="1"/>
          </p:cNvSpPr>
          <p:nvPr/>
        </p:nvSpPr>
        <p:spPr bwMode="auto">
          <a:xfrm flipH="1">
            <a:off x="1585912" y="2869842"/>
            <a:ext cx="5182394" cy="5927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9" name="Line 2"/>
          <p:cNvSpPr>
            <a:spLocks noChangeShapeType="1"/>
          </p:cNvSpPr>
          <p:nvPr/>
        </p:nvSpPr>
        <p:spPr bwMode="auto">
          <a:xfrm rot="16200000" flipH="1" flipV="1">
            <a:off x="1880393" y="4159926"/>
            <a:ext cx="2" cy="574675"/>
          </a:xfrm>
          <a:prstGeom prst="line">
            <a:avLst/>
          </a:prstGeom>
          <a:noFill/>
          <a:ln w="317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0" name="Line 4"/>
          <p:cNvSpPr>
            <a:spLocks noChangeShapeType="1"/>
          </p:cNvSpPr>
          <p:nvPr/>
        </p:nvSpPr>
        <p:spPr bwMode="auto">
          <a:xfrm flipH="1" flipV="1">
            <a:off x="1495425" y="1378245"/>
            <a:ext cx="19844" cy="3527408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1" name="Line 6"/>
          <p:cNvSpPr>
            <a:spLocks noChangeShapeType="1"/>
          </p:cNvSpPr>
          <p:nvPr/>
        </p:nvSpPr>
        <p:spPr bwMode="auto">
          <a:xfrm flipH="1" flipV="1">
            <a:off x="3128167" y="1707634"/>
            <a:ext cx="3717927" cy="7143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2" name="Rectangle 7"/>
          <p:cNvSpPr>
            <a:spLocks noChangeArrowheads="1"/>
          </p:cNvSpPr>
          <p:nvPr/>
        </p:nvSpPr>
        <p:spPr bwMode="auto">
          <a:xfrm>
            <a:off x="670719" y="1614757"/>
            <a:ext cx="360362" cy="15240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3" name="Line 8"/>
          <p:cNvSpPr>
            <a:spLocks noChangeShapeType="1"/>
          </p:cNvSpPr>
          <p:nvPr/>
        </p:nvSpPr>
        <p:spPr bwMode="auto">
          <a:xfrm>
            <a:off x="616744" y="1588904"/>
            <a:ext cx="0" cy="19135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4" name="Line 9"/>
          <p:cNvSpPr>
            <a:spLocks noChangeShapeType="1"/>
          </p:cNvSpPr>
          <p:nvPr/>
        </p:nvSpPr>
        <p:spPr bwMode="auto">
          <a:xfrm>
            <a:off x="1092994" y="1592796"/>
            <a:ext cx="0" cy="18627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5" name="Line 10"/>
          <p:cNvSpPr>
            <a:spLocks noChangeShapeType="1"/>
          </p:cNvSpPr>
          <p:nvPr/>
        </p:nvSpPr>
        <p:spPr bwMode="auto">
          <a:xfrm flipH="1">
            <a:off x="2888456" y="4440490"/>
            <a:ext cx="3868738" cy="6774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6" name="Oval 11"/>
          <p:cNvSpPr>
            <a:spLocks noChangeArrowheads="1"/>
          </p:cNvSpPr>
          <p:nvPr/>
        </p:nvSpPr>
        <p:spPr bwMode="auto">
          <a:xfrm>
            <a:off x="1542257" y="1602348"/>
            <a:ext cx="144463" cy="154103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" name="Line 12"/>
          <p:cNvSpPr>
            <a:spLocks noChangeShapeType="1"/>
          </p:cNvSpPr>
          <p:nvPr/>
        </p:nvSpPr>
        <p:spPr bwMode="auto">
          <a:xfrm flipH="1">
            <a:off x="1092994" y="1707635"/>
            <a:ext cx="449262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8" name="Line 13"/>
          <p:cNvSpPr>
            <a:spLocks noChangeShapeType="1"/>
          </p:cNvSpPr>
          <p:nvPr/>
        </p:nvSpPr>
        <p:spPr bwMode="auto">
          <a:xfrm flipH="1">
            <a:off x="670719" y="1707635"/>
            <a:ext cx="3603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9" name="Line 14"/>
          <p:cNvSpPr>
            <a:spLocks noChangeShapeType="1"/>
          </p:cNvSpPr>
          <p:nvPr/>
        </p:nvSpPr>
        <p:spPr bwMode="auto">
          <a:xfrm flipH="1">
            <a:off x="248444" y="1707635"/>
            <a:ext cx="325437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20" name="Line 15"/>
          <p:cNvSpPr>
            <a:spLocks noChangeShapeType="1"/>
          </p:cNvSpPr>
          <p:nvPr/>
        </p:nvSpPr>
        <p:spPr bwMode="auto">
          <a:xfrm flipH="1" flipV="1">
            <a:off x="1500981" y="1369497"/>
            <a:ext cx="7477125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21" name="Line 16"/>
          <p:cNvSpPr>
            <a:spLocks noChangeShapeType="1"/>
          </p:cNvSpPr>
          <p:nvPr/>
        </p:nvSpPr>
        <p:spPr bwMode="auto">
          <a:xfrm flipH="1" flipV="1">
            <a:off x="1542256" y="2357202"/>
            <a:ext cx="4414837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22" name="Oval 17"/>
          <p:cNvSpPr>
            <a:spLocks noChangeArrowheads="1"/>
          </p:cNvSpPr>
          <p:nvPr/>
        </p:nvSpPr>
        <p:spPr bwMode="auto">
          <a:xfrm>
            <a:off x="1524794" y="2838217"/>
            <a:ext cx="144462" cy="154103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3" name="Rectangle 26"/>
          <p:cNvSpPr>
            <a:spLocks noChangeArrowheads="1"/>
          </p:cNvSpPr>
          <p:nvPr/>
        </p:nvSpPr>
        <p:spPr bwMode="auto">
          <a:xfrm>
            <a:off x="2167731" y="3944454"/>
            <a:ext cx="717550" cy="767128"/>
          </a:xfrm>
          <a:prstGeom prst="rect">
            <a:avLst/>
          </a:prstGeom>
          <a:solidFill>
            <a:schemeClr val="folHlink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4" name="Line 27"/>
          <p:cNvSpPr>
            <a:spLocks noChangeShapeType="1"/>
          </p:cNvSpPr>
          <p:nvPr/>
        </p:nvSpPr>
        <p:spPr bwMode="auto">
          <a:xfrm flipH="1">
            <a:off x="2167731" y="3944454"/>
            <a:ext cx="717550" cy="76712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25" name="Text Box 28"/>
          <p:cNvSpPr txBox="1">
            <a:spLocks noChangeArrowheads="1"/>
          </p:cNvSpPr>
          <p:nvPr/>
        </p:nvSpPr>
        <p:spPr bwMode="auto">
          <a:xfrm>
            <a:off x="2570412" y="4323095"/>
            <a:ext cx="26962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200" dirty="0"/>
              <a:t>_</a:t>
            </a:r>
          </a:p>
        </p:txBody>
      </p:sp>
      <p:sp>
        <p:nvSpPr>
          <p:cNvPr id="326" name="Text Box 29"/>
          <p:cNvSpPr txBox="1">
            <a:spLocks noChangeArrowheads="1"/>
          </p:cNvSpPr>
          <p:nvPr/>
        </p:nvSpPr>
        <p:spPr bwMode="auto">
          <a:xfrm>
            <a:off x="2207188" y="3999824"/>
            <a:ext cx="3193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dirty="0"/>
              <a:t>~</a:t>
            </a:r>
          </a:p>
        </p:txBody>
      </p:sp>
      <p:sp>
        <p:nvSpPr>
          <p:cNvPr id="327" name="Rectangle 30"/>
          <p:cNvSpPr>
            <a:spLocks noChangeArrowheads="1"/>
          </p:cNvSpPr>
          <p:nvPr/>
        </p:nvSpPr>
        <p:spPr bwMode="auto">
          <a:xfrm>
            <a:off x="610394" y="4354386"/>
            <a:ext cx="360362" cy="15240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" name="Line 31"/>
          <p:cNvSpPr>
            <a:spLocks noChangeShapeType="1"/>
          </p:cNvSpPr>
          <p:nvPr/>
        </p:nvSpPr>
        <p:spPr bwMode="auto">
          <a:xfrm>
            <a:off x="556419" y="4328534"/>
            <a:ext cx="0" cy="19135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29" name="Line 32"/>
          <p:cNvSpPr>
            <a:spLocks noChangeShapeType="1"/>
          </p:cNvSpPr>
          <p:nvPr/>
        </p:nvSpPr>
        <p:spPr bwMode="auto">
          <a:xfrm>
            <a:off x="1032669" y="4332424"/>
            <a:ext cx="0" cy="18627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30" name="Line 33"/>
          <p:cNvSpPr>
            <a:spLocks noChangeShapeType="1"/>
          </p:cNvSpPr>
          <p:nvPr/>
        </p:nvSpPr>
        <p:spPr bwMode="auto">
          <a:xfrm flipH="1">
            <a:off x="1032669" y="4447263"/>
            <a:ext cx="449262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31" name="Line 34"/>
          <p:cNvSpPr>
            <a:spLocks noChangeShapeType="1"/>
          </p:cNvSpPr>
          <p:nvPr/>
        </p:nvSpPr>
        <p:spPr bwMode="auto">
          <a:xfrm flipH="1">
            <a:off x="610394" y="4447263"/>
            <a:ext cx="3603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32" name="Line 35"/>
          <p:cNvSpPr>
            <a:spLocks noChangeShapeType="1"/>
          </p:cNvSpPr>
          <p:nvPr/>
        </p:nvSpPr>
        <p:spPr bwMode="auto">
          <a:xfrm flipH="1">
            <a:off x="188118" y="4447263"/>
            <a:ext cx="325437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33" name="Rectangle 36"/>
          <p:cNvSpPr>
            <a:spLocks noChangeArrowheads="1"/>
          </p:cNvSpPr>
          <p:nvPr/>
        </p:nvSpPr>
        <p:spPr bwMode="auto">
          <a:xfrm>
            <a:off x="646906" y="2850626"/>
            <a:ext cx="360363" cy="15240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4" name="Line 37"/>
          <p:cNvSpPr>
            <a:spLocks noChangeShapeType="1"/>
          </p:cNvSpPr>
          <p:nvPr/>
        </p:nvSpPr>
        <p:spPr bwMode="auto">
          <a:xfrm>
            <a:off x="592931" y="2824773"/>
            <a:ext cx="0" cy="19135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35" name="Line 38"/>
          <p:cNvSpPr>
            <a:spLocks noChangeShapeType="1"/>
          </p:cNvSpPr>
          <p:nvPr/>
        </p:nvSpPr>
        <p:spPr bwMode="auto">
          <a:xfrm>
            <a:off x="1069181" y="2828664"/>
            <a:ext cx="0" cy="18627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36" name="Line 39"/>
          <p:cNvSpPr>
            <a:spLocks noChangeShapeType="1"/>
          </p:cNvSpPr>
          <p:nvPr/>
        </p:nvSpPr>
        <p:spPr bwMode="auto">
          <a:xfrm flipH="1">
            <a:off x="1069181" y="2943503"/>
            <a:ext cx="449263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37" name="Line 40"/>
          <p:cNvSpPr>
            <a:spLocks noChangeShapeType="1"/>
          </p:cNvSpPr>
          <p:nvPr/>
        </p:nvSpPr>
        <p:spPr bwMode="auto">
          <a:xfrm flipH="1">
            <a:off x="646905" y="2943503"/>
            <a:ext cx="3603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38" name="Line 41"/>
          <p:cNvSpPr>
            <a:spLocks noChangeShapeType="1"/>
          </p:cNvSpPr>
          <p:nvPr/>
        </p:nvSpPr>
        <p:spPr bwMode="auto">
          <a:xfrm flipH="1">
            <a:off x="224631" y="2943503"/>
            <a:ext cx="325438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39" name="Line 42"/>
          <p:cNvSpPr>
            <a:spLocks noChangeShapeType="1"/>
          </p:cNvSpPr>
          <p:nvPr/>
        </p:nvSpPr>
        <p:spPr bwMode="auto">
          <a:xfrm flipH="1">
            <a:off x="5969794" y="1508621"/>
            <a:ext cx="38100" cy="3397033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40" name="Line 43"/>
          <p:cNvSpPr>
            <a:spLocks noChangeShapeType="1"/>
          </p:cNvSpPr>
          <p:nvPr/>
        </p:nvSpPr>
        <p:spPr bwMode="auto">
          <a:xfrm flipH="1">
            <a:off x="1424780" y="4902134"/>
            <a:ext cx="7643813" cy="11855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41" name="Line 44"/>
          <p:cNvSpPr>
            <a:spLocks noChangeShapeType="1"/>
          </p:cNvSpPr>
          <p:nvPr/>
        </p:nvSpPr>
        <p:spPr bwMode="auto">
          <a:xfrm flipH="1">
            <a:off x="8978106" y="1350448"/>
            <a:ext cx="46038" cy="3588543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42" name="Line 45"/>
          <p:cNvSpPr>
            <a:spLocks noChangeShapeType="1"/>
          </p:cNvSpPr>
          <p:nvPr/>
        </p:nvSpPr>
        <p:spPr bwMode="auto">
          <a:xfrm>
            <a:off x="7203281" y="1714778"/>
            <a:ext cx="28575" cy="1913706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43" name="Line 46"/>
          <p:cNvSpPr>
            <a:spLocks noChangeShapeType="1"/>
          </p:cNvSpPr>
          <p:nvPr/>
        </p:nvSpPr>
        <p:spPr bwMode="auto">
          <a:xfrm rot="16200000" flipH="1">
            <a:off x="4107224" y="1695693"/>
            <a:ext cx="318367" cy="460375"/>
          </a:xfrm>
          <a:prstGeom prst="line">
            <a:avLst/>
          </a:prstGeom>
          <a:noFill/>
          <a:ln w="317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44" name="Line 48"/>
          <p:cNvSpPr>
            <a:spLocks noChangeShapeType="1"/>
          </p:cNvSpPr>
          <p:nvPr/>
        </p:nvSpPr>
        <p:spPr bwMode="auto">
          <a:xfrm>
            <a:off x="3596480" y="3522146"/>
            <a:ext cx="14289" cy="567929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45" name="Line 49"/>
          <p:cNvSpPr>
            <a:spLocks noChangeShapeType="1"/>
          </p:cNvSpPr>
          <p:nvPr/>
        </p:nvSpPr>
        <p:spPr bwMode="auto">
          <a:xfrm flipH="1" flipV="1">
            <a:off x="1591469" y="3745985"/>
            <a:ext cx="4392612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46" name="Rectangle 50"/>
          <p:cNvSpPr>
            <a:spLocks noChangeArrowheads="1"/>
          </p:cNvSpPr>
          <p:nvPr/>
        </p:nvSpPr>
        <p:spPr bwMode="auto">
          <a:xfrm>
            <a:off x="5241132" y="4036565"/>
            <a:ext cx="639763" cy="633345"/>
          </a:xfrm>
          <a:prstGeom prst="rect">
            <a:avLst/>
          </a:prstGeom>
          <a:solidFill>
            <a:srgbClr val="60CC96"/>
          </a:solidFill>
          <a:ln w="381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47" name="Group 51"/>
          <p:cNvGrpSpPr>
            <a:grpSpLocks/>
          </p:cNvGrpSpPr>
          <p:nvPr/>
        </p:nvGrpSpPr>
        <p:grpSpPr bwMode="auto">
          <a:xfrm>
            <a:off x="5314156" y="4142620"/>
            <a:ext cx="465138" cy="460615"/>
            <a:chOff x="1038" y="1773"/>
            <a:chExt cx="450" cy="342"/>
          </a:xfrm>
        </p:grpSpPr>
        <p:sp>
          <p:nvSpPr>
            <p:cNvPr id="348" name="Line 52"/>
            <p:cNvSpPr>
              <a:spLocks noChangeShapeType="1"/>
            </p:cNvSpPr>
            <p:nvPr/>
          </p:nvSpPr>
          <p:spPr bwMode="auto">
            <a:xfrm flipH="1">
              <a:off x="1038" y="2038"/>
              <a:ext cx="449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49" name="Freeform 53"/>
            <p:cNvSpPr>
              <a:spLocks/>
            </p:cNvSpPr>
            <p:nvPr/>
          </p:nvSpPr>
          <p:spPr bwMode="auto">
            <a:xfrm>
              <a:off x="1207" y="1982"/>
              <a:ext cx="112" cy="113"/>
            </a:xfrm>
            <a:custGeom>
              <a:avLst/>
              <a:gdLst>
                <a:gd name="T0" fmla="*/ 0 w 225"/>
                <a:gd name="T1" fmla="*/ 1 h 224"/>
                <a:gd name="T2" fmla="*/ 0 w 225"/>
                <a:gd name="T3" fmla="*/ 1 h 224"/>
                <a:gd name="T4" fmla="*/ 0 w 225"/>
                <a:gd name="T5" fmla="*/ 0 h 224"/>
                <a:gd name="T6" fmla="*/ 0 w 225"/>
                <a:gd name="T7" fmla="*/ 1 h 2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5"/>
                <a:gd name="T13" fmla="*/ 0 h 224"/>
                <a:gd name="T14" fmla="*/ 225 w 225"/>
                <a:gd name="T15" fmla="*/ 224 h 2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5" h="224">
                  <a:moveTo>
                    <a:pt x="225" y="224"/>
                  </a:moveTo>
                  <a:lnTo>
                    <a:pt x="0" y="112"/>
                  </a:lnTo>
                  <a:lnTo>
                    <a:pt x="225" y="0"/>
                  </a:lnTo>
                  <a:lnTo>
                    <a:pt x="225" y="224"/>
                  </a:lnTo>
                  <a:close/>
                </a:path>
              </a:pathLst>
            </a:custGeom>
            <a:solidFill>
              <a:srgbClr val="FFFFFF"/>
            </a:solidFill>
            <a:ln w="28575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50" name="Line 54"/>
            <p:cNvSpPr>
              <a:spLocks noChangeShapeType="1"/>
            </p:cNvSpPr>
            <p:nvPr/>
          </p:nvSpPr>
          <p:spPr bwMode="auto">
            <a:xfrm>
              <a:off x="1207" y="1982"/>
              <a:ext cx="1" cy="11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51" name="Line 55"/>
            <p:cNvSpPr>
              <a:spLocks noChangeShapeType="1"/>
            </p:cNvSpPr>
            <p:nvPr/>
          </p:nvSpPr>
          <p:spPr bwMode="auto">
            <a:xfrm>
              <a:off x="1038" y="1851"/>
              <a:ext cx="449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52" name="Freeform 56"/>
            <p:cNvSpPr>
              <a:spLocks/>
            </p:cNvSpPr>
            <p:nvPr/>
          </p:nvSpPr>
          <p:spPr bwMode="auto">
            <a:xfrm>
              <a:off x="1207" y="1795"/>
              <a:ext cx="112" cy="112"/>
            </a:xfrm>
            <a:custGeom>
              <a:avLst/>
              <a:gdLst>
                <a:gd name="T0" fmla="*/ 0 w 225"/>
                <a:gd name="T1" fmla="*/ 1 h 224"/>
                <a:gd name="T2" fmla="*/ 0 w 225"/>
                <a:gd name="T3" fmla="*/ 1 h 224"/>
                <a:gd name="T4" fmla="*/ 0 w 225"/>
                <a:gd name="T5" fmla="*/ 0 h 224"/>
                <a:gd name="T6" fmla="*/ 0 w 225"/>
                <a:gd name="T7" fmla="*/ 1 h 2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5"/>
                <a:gd name="T13" fmla="*/ 0 h 224"/>
                <a:gd name="T14" fmla="*/ 225 w 225"/>
                <a:gd name="T15" fmla="*/ 224 h 2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5" h="224">
                  <a:moveTo>
                    <a:pt x="0" y="224"/>
                  </a:moveTo>
                  <a:lnTo>
                    <a:pt x="225" y="112"/>
                  </a:lnTo>
                  <a:lnTo>
                    <a:pt x="0" y="0"/>
                  </a:lnTo>
                  <a:lnTo>
                    <a:pt x="0" y="224"/>
                  </a:lnTo>
                  <a:close/>
                </a:path>
              </a:pathLst>
            </a:custGeom>
            <a:solidFill>
              <a:srgbClr val="FFFFFF"/>
            </a:solidFill>
            <a:ln w="28575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53" name="Line 57"/>
            <p:cNvSpPr>
              <a:spLocks noChangeShapeType="1"/>
            </p:cNvSpPr>
            <p:nvPr/>
          </p:nvSpPr>
          <p:spPr bwMode="auto">
            <a:xfrm>
              <a:off x="1319" y="1795"/>
              <a:ext cx="1" cy="11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54" name="Line 58"/>
            <p:cNvSpPr>
              <a:spLocks noChangeShapeType="1"/>
            </p:cNvSpPr>
            <p:nvPr/>
          </p:nvSpPr>
          <p:spPr bwMode="auto">
            <a:xfrm>
              <a:off x="1038" y="1851"/>
              <a:ext cx="1" cy="18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55" name="Line 59"/>
            <p:cNvSpPr>
              <a:spLocks noChangeShapeType="1"/>
            </p:cNvSpPr>
            <p:nvPr/>
          </p:nvSpPr>
          <p:spPr bwMode="auto">
            <a:xfrm>
              <a:off x="1487" y="1851"/>
              <a:ext cx="1" cy="18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56" name="Line 60"/>
            <p:cNvSpPr>
              <a:spLocks noChangeShapeType="1"/>
            </p:cNvSpPr>
            <p:nvPr/>
          </p:nvSpPr>
          <p:spPr bwMode="auto">
            <a:xfrm flipH="1">
              <a:off x="1136" y="2073"/>
              <a:ext cx="64" cy="4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57" name="Line 61"/>
            <p:cNvSpPr>
              <a:spLocks noChangeShapeType="1"/>
            </p:cNvSpPr>
            <p:nvPr/>
          </p:nvSpPr>
          <p:spPr bwMode="auto">
            <a:xfrm flipV="1">
              <a:off x="1324" y="1773"/>
              <a:ext cx="86" cy="44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58" name="Rectangle 62"/>
          <p:cNvSpPr>
            <a:spLocks noChangeArrowheads="1"/>
          </p:cNvSpPr>
          <p:nvPr/>
        </p:nvSpPr>
        <p:spPr bwMode="auto">
          <a:xfrm>
            <a:off x="5161757" y="1713656"/>
            <a:ext cx="639763" cy="633345"/>
          </a:xfrm>
          <a:prstGeom prst="rect">
            <a:avLst/>
          </a:prstGeom>
          <a:solidFill>
            <a:srgbClr val="60CC96"/>
          </a:solidFill>
          <a:ln w="381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59" name="Group 63"/>
          <p:cNvGrpSpPr>
            <a:grpSpLocks/>
          </p:cNvGrpSpPr>
          <p:nvPr/>
        </p:nvGrpSpPr>
        <p:grpSpPr bwMode="auto">
          <a:xfrm>
            <a:off x="5234781" y="1819711"/>
            <a:ext cx="465138" cy="460615"/>
            <a:chOff x="1038" y="1773"/>
            <a:chExt cx="450" cy="342"/>
          </a:xfrm>
        </p:grpSpPr>
        <p:sp>
          <p:nvSpPr>
            <p:cNvPr id="360" name="Line 64"/>
            <p:cNvSpPr>
              <a:spLocks noChangeShapeType="1"/>
            </p:cNvSpPr>
            <p:nvPr/>
          </p:nvSpPr>
          <p:spPr bwMode="auto">
            <a:xfrm flipH="1">
              <a:off x="1038" y="2038"/>
              <a:ext cx="449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61" name="Freeform 65"/>
            <p:cNvSpPr>
              <a:spLocks/>
            </p:cNvSpPr>
            <p:nvPr/>
          </p:nvSpPr>
          <p:spPr bwMode="auto">
            <a:xfrm>
              <a:off x="1207" y="1982"/>
              <a:ext cx="112" cy="113"/>
            </a:xfrm>
            <a:custGeom>
              <a:avLst/>
              <a:gdLst>
                <a:gd name="T0" fmla="*/ 0 w 225"/>
                <a:gd name="T1" fmla="*/ 1 h 224"/>
                <a:gd name="T2" fmla="*/ 0 w 225"/>
                <a:gd name="T3" fmla="*/ 1 h 224"/>
                <a:gd name="T4" fmla="*/ 0 w 225"/>
                <a:gd name="T5" fmla="*/ 0 h 224"/>
                <a:gd name="T6" fmla="*/ 0 w 225"/>
                <a:gd name="T7" fmla="*/ 1 h 2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5"/>
                <a:gd name="T13" fmla="*/ 0 h 224"/>
                <a:gd name="T14" fmla="*/ 225 w 225"/>
                <a:gd name="T15" fmla="*/ 224 h 2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5" h="224">
                  <a:moveTo>
                    <a:pt x="225" y="224"/>
                  </a:moveTo>
                  <a:lnTo>
                    <a:pt x="0" y="112"/>
                  </a:lnTo>
                  <a:lnTo>
                    <a:pt x="225" y="0"/>
                  </a:lnTo>
                  <a:lnTo>
                    <a:pt x="225" y="224"/>
                  </a:lnTo>
                  <a:close/>
                </a:path>
              </a:pathLst>
            </a:custGeom>
            <a:solidFill>
              <a:srgbClr val="FFFFFF"/>
            </a:solidFill>
            <a:ln w="28575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62" name="Line 66"/>
            <p:cNvSpPr>
              <a:spLocks noChangeShapeType="1"/>
            </p:cNvSpPr>
            <p:nvPr/>
          </p:nvSpPr>
          <p:spPr bwMode="auto">
            <a:xfrm>
              <a:off x="1207" y="1982"/>
              <a:ext cx="1" cy="11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63" name="Line 67"/>
            <p:cNvSpPr>
              <a:spLocks noChangeShapeType="1"/>
            </p:cNvSpPr>
            <p:nvPr/>
          </p:nvSpPr>
          <p:spPr bwMode="auto">
            <a:xfrm>
              <a:off x="1038" y="1851"/>
              <a:ext cx="449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64" name="Freeform 68"/>
            <p:cNvSpPr>
              <a:spLocks/>
            </p:cNvSpPr>
            <p:nvPr/>
          </p:nvSpPr>
          <p:spPr bwMode="auto">
            <a:xfrm>
              <a:off x="1207" y="1795"/>
              <a:ext cx="112" cy="112"/>
            </a:xfrm>
            <a:custGeom>
              <a:avLst/>
              <a:gdLst>
                <a:gd name="T0" fmla="*/ 0 w 225"/>
                <a:gd name="T1" fmla="*/ 1 h 224"/>
                <a:gd name="T2" fmla="*/ 0 w 225"/>
                <a:gd name="T3" fmla="*/ 1 h 224"/>
                <a:gd name="T4" fmla="*/ 0 w 225"/>
                <a:gd name="T5" fmla="*/ 0 h 224"/>
                <a:gd name="T6" fmla="*/ 0 w 225"/>
                <a:gd name="T7" fmla="*/ 1 h 2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5"/>
                <a:gd name="T13" fmla="*/ 0 h 224"/>
                <a:gd name="T14" fmla="*/ 225 w 225"/>
                <a:gd name="T15" fmla="*/ 224 h 2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5" h="224">
                  <a:moveTo>
                    <a:pt x="0" y="224"/>
                  </a:moveTo>
                  <a:lnTo>
                    <a:pt x="225" y="112"/>
                  </a:lnTo>
                  <a:lnTo>
                    <a:pt x="0" y="0"/>
                  </a:lnTo>
                  <a:lnTo>
                    <a:pt x="0" y="224"/>
                  </a:lnTo>
                  <a:close/>
                </a:path>
              </a:pathLst>
            </a:custGeom>
            <a:solidFill>
              <a:srgbClr val="FFFFFF"/>
            </a:solidFill>
            <a:ln w="28575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65" name="Line 69"/>
            <p:cNvSpPr>
              <a:spLocks noChangeShapeType="1"/>
            </p:cNvSpPr>
            <p:nvPr/>
          </p:nvSpPr>
          <p:spPr bwMode="auto">
            <a:xfrm>
              <a:off x="1319" y="1795"/>
              <a:ext cx="1" cy="11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66" name="Line 70"/>
            <p:cNvSpPr>
              <a:spLocks noChangeShapeType="1"/>
            </p:cNvSpPr>
            <p:nvPr/>
          </p:nvSpPr>
          <p:spPr bwMode="auto">
            <a:xfrm>
              <a:off x="1038" y="1851"/>
              <a:ext cx="1" cy="18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67" name="Line 71"/>
            <p:cNvSpPr>
              <a:spLocks noChangeShapeType="1"/>
            </p:cNvSpPr>
            <p:nvPr/>
          </p:nvSpPr>
          <p:spPr bwMode="auto">
            <a:xfrm>
              <a:off x="1487" y="1851"/>
              <a:ext cx="1" cy="18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68" name="Line 72"/>
            <p:cNvSpPr>
              <a:spLocks noChangeShapeType="1"/>
            </p:cNvSpPr>
            <p:nvPr/>
          </p:nvSpPr>
          <p:spPr bwMode="auto">
            <a:xfrm flipH="1">
              <a:off x="1136" y="2073"/>
              <a:ext cx="64" cy="4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69" name="Line 73"/>
            <p:cNvSpPr>
              <a:spLocks noChangeShapeType="1"/>
            </p:cNvSpPr>
            <p:nvPr/>
          </p:nvSpPr>
          <p:spPr bwMode="auto">
            <a:xfrm flipV="1">
              <a:off x="1324" y="1773"/>
              <a:ext cx="86" cy="44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70" name="Line 74"/>
          <p:cNvSpPr>
            <a:spLocks noChangeShapeType="1"/>
          </p:cNvSpPr>
          <p:nvPr/>
        </p:nvSpPr>
        <p:spPr bwMode="auto">
          <a:xfrm flipH="1">
            <a:off x="7019130" y="1714778"/>
            <a:ext cx="198437" cy="2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71" name="Line 75"/>
          <p:cNvSpPr>
            <a:spLocks noChangeShapeType="1"/>
          </p:cNvSpPr>
          <p:nvPr/>
        </p:nvSpPr>
        <p:spPr bwMode="auto">
          <a:xfrm flipH="1" flipV="1">
            <a:off x="6728619" y="1560675"/>
            <a:ext cx="285750" cy="154103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72" name="Oval 76"/>
          <p:cNvSpPr>
            <a:spLocks noChangeArrowheads="1"/>
          </p:cNvSpPr>
          <p:nvPr/>
        </p:nvSpPr>
        <p:spPr bwMode="auto">
          <a:xfrm>
            <a:off x="3534569" y="4346738"/>
            <a:ext cx="144462" cy="154103"/>
          </a:xfrm>
          <a:prstGeom prst="ellipse">
            <a:avLst/>
          </a:prstGeom>
          <a:solidFill>
            <a:srgbClr val="0000FF"/>
          </a:solidFill>
          <a:ln w="12700">
            <a:solidFill>
              <a:srgbClr val="0000FF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3" name="Line 77"/>
          <p:cNvSpPr>
            <a:spLocks noChangeShapeType="1"/>
          </p:cNvSpPr>
          <p:nvPr/>
        </p:nvSpPr>
        <p:spPr bwMode="auto">
          <a:xfrm>
            <a:off x="6757194" y="3626922"/>
            <a:ext cx="144462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74" name="Line 78"/>
          <p:cNvSpPr>
            <a:spLocks noChangeShapeType="1"/>
          </p:cNvSpPr>
          <p:nvPr/>
        </p:nvSpPr>
        <p:spPr bwMode="auto">
          <a:xfrm flipH="1">
            <a:off x="7042944" y="3629674"/>
            <a:ext cx="377825" cy="6774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75" name="Oval 79"/>
          <p:cNvSpPr>
            <a:spLocks noChangeArrowheads="1"/>
          </p:cNvSpPr>
          <p:nvPr/>
        </p:nvSpPr>
        <p:spPr bwMode="auto">
          <a:xfrm>
            <a:off x="6738939" y="3534732"/>
            <a:ext cx="144463" cy="154103"/>
          </a:xfrm>
          <a:prstGeom prst="ellipse">
            <a:avLst/>
          </a:prstGeom>
          <a:solidFill>
            <a:srgbClr val="0000FF"/>
          </a:solidFill>
          <a:ln w="12700">
            <a:solidFill>
              <a:srgbClr val="0000FF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6" name="Oval 80"/>
          <p:cNvSpPr>
            <a:spLocks noChangeArrowheads="1"/>
          </p:cNvSpPr>
          <p:nvPr/>
        </p:nvSpPr>
        <p:spPr bwMode="auto">
          <a:xfrm>
            <a:off x="7174706" y="3532645"/>
            <a:ext cx="144462" cy="154103"/>
          </a:xfrm>
          <a:prstGeom prst="ellipse">
            <a:avLst/>
          </a:prstGeom>
          <a:solidFill>
            <a:srgbClr val="0000FF"/>
          </a:solidFill>
          <a:ln w="12700">
            <a:solidFill>
              <a:srgbClr val="0000FF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7" name="Line 81"/>
          <p:cNvSpPr>
            <a:spLocks noChangeShapeType="1"/>
          </p:cNvSpPr>
          <p:nvPr/>
        </p:nvSpPr>
        <p:spPr bwMode="auto">
          <a:xfrm flipH="1" flipV="1">
            <a:off x="5788819" y="2103090"/>
            <a:ext cx="979487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78" name="Line 83"/>
          <p:cNvSpPr>
            <a:spLocks noChangeShapeType="1"/>
          </p:cNvSpPr>
          <p:nvPr/>
        </p:nvSpPr>
        <p:spPr bwMode="auto">
          <a:xfrm flipH="1" flipV="1">
            <a:off x="6781004" y="1714779"/>
            <a:ext cx="0" cy="2732485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79" name="Text Box 84"/>
          <p:cNvSpPr txBox="1">
            <a:spLocks noChangeArrowheads="1"/>
          </p:cNvSpPr>
          <p:nvPr/>
        </p:nvSpPr>
        <p:spPr bwMode="auto">
          <a:xfrm>
            <a:off x="334169" y="1101247"/>
            <a:ext cx="12573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000" dirty="0"/>
              <a:t>MAINS FOR Bypass </a:t>
            </a:r>
          </a:p>
          <a:p>
            <a:pPr eaLnBrk="1" hangingPunct="1"/>
            <a:r>
              <a:rPr lang="de-DE" sz="1000" dirty="0"/>
              <a:t>230 V, 50 Hz</a:t>
            </a:r>
          </a:p>
        </p:txBody>
      </p:sp>
      <p:sp>
        <p:nvSpPr>
          <p:cNvPr id="380" name="Text Box 85"/>
          <p:cNvSpPr txBox="1">
            <a:spLocks noChangeArrowheads="1"/>
          </p:cNvSpPr>
          <p:nvPr/>
        </p:nvSpPr>
        <p:spPr bwMode="auto">
          <a:xfrm>
            <a:off x="243681" y="2440698"/>
            <a:ext cx="12573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000" dirty="0" err="1"/>
              <a:t>Railway</a:t>
            </a:r>
            <a:r>
              <a:rPr lang="de-DE" sz="1000" dirty="0"/>
              <a:t> </a:t>
            </a:r>
          </a:p>
          <a:p>
            <a:pPr eaLnBrk="1" hangingPunct="1"/>
            <a:r>
              <a:rPr lang="de-DE" sz="1000" dirty="0" err="1"/>
              <a:t>overhead</a:t>
            </a:r>
            <a:r>
              <a:rPr lang="de-DE" sz="1000" dirty="0"/>
              <a:t> </a:t>
            </a:r>
            <a:r>
              <a:rPr lang="de-DE" sz="1000" dirty="0" err="1"/>
              <a:t>line</a:t>
            </a:r>
            <a:r>
              <a:rPr lang="de-DE" sz="1000" dirty="0"/>
              <a:t> DC </a:t>
            </a:r>
          </a:p>
          <a:p>
            <a:pPr eaLnBrk="1" hangingPunct="1"/>
            <a:endParaRPr lang="de-DE" sz="1000" dirty="0"/>
          </a:p>
        </p:txBody>
      </p:sp>
      <p:sp>
        <p:nvSpPr>
          <p:cNvPr id="381" name="Text Box 86"/>
          <p:cNvSpPr txBox="1">
            <a:spLocks noChangeArrowheads="1"/>
          </p:cNvSpPr>
          <p:nvPr/>
        </p:nvSpPr>
        <p:spPr bwMode="auto">
          <a:xfrm>
            <a:off x="238125" y="3972174"/>
            <a:ext cx="12573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000" dirty="0"/>
              <a:t>MAINS </a:t>
            </a:r>
          </a:p>
          <a:p>
            <a:pPr eaLnBrk="1" hangingPunct="1"/>
            <a:r>
              <a:rPr lang="de-DE" sz="1000" dirty="0"/>
              <a:t>400 V, 50 Hz</a:t>
            </a:r>
          </a:p>
        </p:txBody>
      </p:sp>
      <p:sp>
        <p:nvSpPr>
          <p:cNvPr id="382" name="Text Box 87"/>
          <p:cNvSpPr txBox="1">
            <a:spLocks noChangeArrowheads="1"/>
          </p:cNvSpPr>
          <p:nvPr/>
        </p:nvSpPr>
        <p:spPr bwMode="auto">
          <a:xfrm>
            <a:off x="1545432" y="1350448"/>
            <a:ext cx="146367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000"/>
              <a:t>BYPASS CABINET</a:t>
            </a:r>
          </a:p>
        </p:txBody>
      </p:sp>
      <p:sp>
        <p:nvSpPr>
          <p:cNvPr id="383" name="Line 88"/>
          <p:cNvSpPr>
            <a:spLocks noChangeShapeType="1"/>
          </p:cNvSpPr>
          <p:nvPr/>
        </p:nvSpPr>
        <p:spPr bwMode="auto">
          <a:xfrm flipV="1">
            <a:off x="4496594" y="1642772"/>
            <a:ext cx="0" cy="218454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84" name="Line 89"/>
          <p:cNvSpPr>
            <a:spLocks noChangeShapeType="1"/>
          </p:cNvSpPr>
          <p:nvPr/>
        </p:nvSpPr>
        <p:spPr bwMode="auto">
          <a:xfrm flipV="1">
            <a:off x="4496594" y="2039811"/>
            <a:ext cx="0" cy="152409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85" name="Line 90"/>
          <p:cNvSpPr>
            <a:spLocks noChangeShapeType="1"/>
          </p:cNvSpPr>
          <p:nvPr/>
        </p:nvSpPr>
        <p:spPr bwMode="auto">
          <a:xfrm flipV="1">
            <a:off x="4873960" y="2030327"/>
            <a:ext cx="288246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86" name="Oval 92"/>
          <p:cNvSpPr>
            <a:spLocks noChangeArrowheads="1"/>
          </p:cNvSpPr>
          <p:nvPr/>
        </p:nvSpPr>
        <p:spPr bwMode="auto">
          <a:xfrm>
            <a:off x="2696370" y="1572817"/>
            <a:ext cx="287337" cy="306512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7" name="Oval 93"/>
          <p:cNvSpPr>
            <a:spLocks noChangeArrowheads="1"/>
          </p:cNvSpPr>
          <p:nvPr/>
        </p:nvSpPr>
        <p:spPr bwMode="auto">
          <a:xfrm>
            <a:off x="2840831" y="1572817"/>
            <a:ext cx="287338" cy="306512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8" name="Line 94"/>
          <p:cNvSpPr>
            <a:spLocks noChangeShapeType="1"/>
          </p:cNvSpPr>
          <p:nvPr/>
        </p:nvSpPr>
        <p:spPr bwMode="auto">
          <a:xfrm rot="16200000">
            <a:off x="1868488" y="1527454"/>
            <a:ext cx="2" cy="360363"/>
          </a:xfrm>
          <a:prstGeom prst="line">
            <a:avLst/>
          </a:prstGeom>
          <a:noFill/>
          <a:ln w="317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89" name="Line 95"/>
          <p:cNvSpPr>
            <a:spLocks noChangeShapeType="1"/>
          </p:cNvSpPr>
          <p:nvPr/>
        </p:nvSpPr>
        <p:spPr bwMode="auto">
          <a:xfrm rot="16200000" flipH="1">
            <a:off x="2588419" y="1599685"/>
            <a:ext cx="0" cy="215900"/>
          </a:xfrm>
          <a:prstGeom prst="line">
            <a:avLst/>
          </a:prstGeom>
          <a:noFill/>
          <a:ln w="317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90" name="Line 96"/>
          <p:cNvSpPr>
            <a:spLocks noChangeShapeType="1"/>
          </p:cNvSpPr>
          <p:nvPr/>
        </p:nvSpPr>
        <p:spPr bwMode="auto">
          <a:xfrm rot="16200000" flipV="1">
            <a:off x="2223236" y="1450401"/>
            <a:ext cx="154103" cy="360363"/>
          </a:xfrm>
          <a:prstGeom prst="line">
            <a:avLst/>
          </a:prstGeom>
          <a:noFill/>
          <a:ln w="317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91" name="Oval 98"/>
          <p:cNvSpPr>
            <a:spLocks noChangeArrowheads="1"/>
          </p:cNvSpPr>
          <p:nvPr/>
        </p:nvSpPr>
        <p:spPr bwMode="auto">
          <a:xfrm>
            <a:off x="1524794" y="4350310"/>
            <a:ext cx="144462" cy="154103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2" name="Line 101"/>
          <p:cNvSpPr>
            <a:spLocks noChangeShapeType="1"/>
          </p:cNvSpPr>
          <p:nvPr/>
        </p:nvSpPr>
        <p:spPr bwMode="auto">
          <a:xfrm flipH="1">
            <a:off x="1518444" y="3529291"/>
            <a:ext cx="2093912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93" name="Line 103"/>
          <p:cNvSpPr>
            <a:spLocks noChangeShapeType="1"/>
          </p:cNvSpPr>
          <p:nvPr/>
        </p:nvSpPr>
        <p:spPr bwMode="auto">
          <a:xfrm rot="16200000" flipH="1">
            <a:off x="3386079" y="4007027"/>
            <a:ext cx="230305" cy="215900"/>
          </a:xfrm>
          <a:prstGeom prst="line">
            <a:avLst/>
          </a:prstGeom>
          <a:noFill/>
          <a:ln w="317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94" name="Line 104"/>
          <p:cNvSpPr>
            <a:spLocks noChangeShapeType="1"/>
          </p:cNvSpPr>
          <p:nvPr/>
        </p:nvSpPr>
        <p:spPr bwMode="auto">
          <a:xfrm>
            <a:off x="3610770" y="4224708"/>
            <a:ext cx="1587" cy="252322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95" name="Text Box 108"/>
          <p:cNvSpPr txBox="1">
            <a:spLocks noChangeArrowheads="1"/>
          </p:cNvSpPr>
          <p:nvPr/>
        </p:nvSpPr>
        <p:spPr bwMode="auto">
          <a:xfrm>
            <a:off x="7270571" y="1639701"/>
            <a:ext cx="14573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sz="1000" dirty="0"/>
              <a:t>„</a:t>
            </a:r>
            <a:r>
              <a:rPr lang="de-DE" sz="1000" dirty="0" err="1"/>
              <a:t>Make</a:t>
            </a:r>
            <a:r>
              <a:rPr lang="de-DE" sz="1000" dirty="0"/>
              <a:t> </a:t>
            </a:r>
            <a:r>
              <a:rPr lang="de-DE" sz="1000" dirty="0" err="1"/>
              <a:t>before</a:t>
            </a:r>
            <a:r>
              <a:rPr lang="de-DE" sz="1000" dirty="0"/>
              <a:t> break“</a:t>
            </a:r>
          </a:p>
          <a:p>
            <a:pPr algn="ctr" eaLnBrk="1" hangingPunct="1"/>
            <a:r>
              <a:rPr lang="de-DE" sz="1000" dirty="0" err="1"/>
              <a:t>switch</a:t>
            </a:r>
            <a:endParaRPr lang="de-DE" sz="1000" dirty="0"/>
          </a:p>
        </p:txBody>
      </p:sp>
      <p:sp>
        <p:nvSpPr>
          <p:cNvPr id="396" name="Line 109"/>
          <p:cNvSpPr>
            <a:spLocks noChangeShapeType="1"/>
          </p:cNvSpPr>
          <p:nvPr/>
        </p:nvSpPr>
        <p:spPr bwMode="auto">
          <a:xfrm>
            <a:off x="8154194" y="3330457"/>
            <a:ext cx="14287" cy="615554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97" name="Line 110"/>
          <p:cNvSpPr>
            <a:spLocks noChangeShapeType="1"/>
          </p:cNvSpPr>
          <p:nvPr/>
        </p:nvSpPr>
        <p:spPr bwMode="auto">
          <a:xfrm flipV="1">
            <a:off x="8744744" y="3630494"/>
            <a:ext cx="2159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98" name="Line 111"/>
          <p:cNvSpPr>
            <a:spLocks noChangeShapeType="1"/>
          </p:cNvSpPr>
          <p:nvPr/>
        </p:nvSpPr>
        <p:spPr bwMode="auto">
          <a:xfrm flipV="1">
            <a:off x="8168481" y="3631685"/>
            <a:ext cx="4318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99" name="Line 112"/>
          <p:cNvSpPr>
            <a:spLocks noChangeShapeType="1"/>
          </p:cNvSpPr>
          <p:nvPr/>
        </p:nvSpPr>
        <p:spPr bwMode="auto">
          <a:xfrm flipV="1">
            <a:off x="8744744" y="3954344"/>
            <a:ext cx="2159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00" name="Line 113"/>
          <p:cNvSpPr>
            <a:spLocks noChangeShapeType="1"/>
          </p:cNvSpPr>
          <p:nvPr/>
        </p:nvSpPr>
        <p:spPr bwMode="auto">
          <a:xfrm flipV="1">
            <a:off x="8168481" y="3955535"/>
            <a:ext cx="4318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01" name="Line 114"/>
          <p:cNvSpPr>
            <a:spLocks noChangeShapeType="1"/>
          </p:cNvSpPr>
          <p:nvPr/>
        </p:nvSpPr>
        <p:spPr bwMode="auto">
          <a:xfrm flipV="1">
            <a:off x="8754269" y="3792419"/>
            <a:ext cx="2159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02" name="Line 115"/>
          <p:cNvSpPr>
            <a:spLocks noChangeShapeType="1"/>
          </p:cNvSpPr>
          <p:nvPr/>
        </p:nvSpPr>
        <p:spPr bwMode="auto">
          <a:xfrm>
            <a:off x="8168482" y="3791917"/>
            <a:ext cx="441325" cy="1693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03" name="Line 116"/>
          <p:cNvSpPr>
            <a:spLocks noChangeShapeType="1"/>
          </p:cNvSpPr>
          <p:nvPr/>
        </p:nvSpPr>
        <p:spPr bwMode="auto">
          <a:xfrm>
            <a:off x="8538369" y="3639507"/>
            <a:ext cx="0" cy="154103"/>
          </a:xfrm>
          <a:prstGeom prst="line">
            <a:avLst/>
          </a:prstGeom>
          <a:noFill/>
          <a:ln w="28575" cap="rnd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04" name="Line 117"/>
          <p:cNvSpPr>
            <a:spLocks noChangeShapeType="1"/>
          </p:cNvSpPr>
          <p:nvPr/>
        </p:nvSpPr>
        <p:spPr bwMode="auto">
          <a:xfrm flipV="1">
            <a:off x="8754269" y="3330457"/>
            <a:ext cx="2159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05" name="Line 118"/>
          <p:cNvSpPr>
            <a:spLocks noChangeShapeType="1"/>
          </p:cNvSpPr>
          <p:nvPr/>
        </p:nvSpPr>
        <p:spPr bwMode="auto">
          <a:xfrm flipV="1">
            <a:off x="8600281" y="3211414"/>
            <a:ext cx="153988" cy="120233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06" name="Line 119"/>
          <p:cNvSpPr>
            <a:spLocks noChangeShapeType="1"/>
          </p:cNvSpPr>
          <p:nvPr/>
        </p:nvSpPr>
        <p:spPr bwMode="auto">
          <a:xfrm flipV="1">
            <a:off x="8168481" y="3331647"/>
            <a:ext cx="4318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07" name="Line 120"/>
          <p:cNvSpPr>
            <a:spLocks noChangeShapeType="1"/>
          </p:cNvSpPr>
          <p:nvPr/>
        </p:nvSpPr>
        <p:spPr bwMode="auto">
          <a:xfrm flipV="1">
            <a:off x="8754269" y="3492382"/>
            <a:ext cx="2159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08" name="Line 121"/>
          <p:cNvSpPr>
            <a:spLocks noChangeShapeType="1"/>
          </p:cNvSpPr>
          <p:nvPr/>
        </p:nvSpPr>
        <p:spPr bwMode="auto">
          <a:xfrm flipV="1">
            <a:off x="8178006" y="3493572"/>
            <a:ext cx="4318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09" name="Line 122"/>
          <p:cNvSpPr>
            <a:spLocks noChangeShapeType="1"/>
          </p:cNvSpPr>
          <p:nvPr/>
        </p:nvSpPr>
        <p:spPr bwMode="auto">
          <a:xfrm>
            <a:off x="8538369" y="3339469"/>
            <a:ext cx="0" cy="154103"/>
          </a:xfrm>
          <a:prstGeom prst="line">
            <a:avLst/>
          </a:prstGeom>
          <a:noFill/>
          <a:ln w="28575" cap="rnd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10" name="Line 123"/>
          <p:cNvSpPr>
            <a:spLocks noChangeShapeType="1"/>
          </p:cNvSpPr>
          <p:nvPr/>
        </p:nvSpPr>
        <p:spPr bwMode="auto">
          <a:xfrm>
            <a:off x="8538369" y="3477582"/>
            <a:ext cx="0" cy="154103"/>
          </a:xfrm>
          <a:prstGeom prst="line">
            <a:avLst/>
          </a:prstGeom>
          <a:noFill/>
          <a:ln w="28575" cap="rnd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11" name="Line 124"/>
          <p:cNvSpPr>
            <a:spLocks noChangeShapeType="1"/>
          </p:cNvSpPr>
          <p:nvPr/>
        </p:nvSpPr>
        <p:spPr bwMode="auto">
          <a:xfrm>
            <a:off x="8538369" y="3791907"/>
            <a:ext cx="0" cy="154103"/>
          </a:xfrm>
          <a:prstGeom prst="line">
            <a:avLst/>
          </a:prstGeom>
          <a:noFill/>
          <a:ln w="28575" cap="rnd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12" name="Line 125"/>
          <p:cNvSpPr>
            <a:spLocks noChangeShapeType="1"/>
          </p:cNvSpPr>
          <p:nvPr/>
        </p:nvSpPr>
        <p:spPr bwMode="auto">
          <a:xfrm flipV="1">
            <a:off x="8609806" y="3368577"/>
            <a:ext cx="153988" cy="120233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13" name="Line 126"/>
          <p:cNvSpPr>
            <a:spLocks noChangeShapeType="1"/>
          </p:cNvSpPr>
          <p:nvPr/>
        </p:nvSpPr>
        <p:spPr bwMode="auto">
          <a:xfrm flipV="1">
            <a:off x="8590756" y="3504308"/>
            <a:ext cx="153988" cy="120233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14" name="Line 127"/>
          <p:cNvSpPr>
            <a:spLocks noChangeShapeType="1"/>
          </p:cNvSpPr>
          <p:nvPr/>
        </p:nvSpPr>
        <p:spPr bwMode="auto">
          <a:xfrm flipV="1">
            <a:off x="8609806" y="3672184"/>
            <a:ext cx="153988" cy="120235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15" name="Line 128"/>
          <p:cNvSpPr>
            <a:spLocks noChangeShapeType="1"/>
          </p:cNvSpPr>
          <p:nvPr/>
        </p:nvSpPr>
        <p:spPr bwMode="auto">
          <a:xfrm flipV="1">
            <a:off x="8590756" y="3825777"/>
            <a:ext cx="153988" cy="120233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16" name="Line 129"/>
          <p:cNvSpPr>
            <a:spLocks noChangeShapeType="1"/>
          </p:cNvSpPr>
          <p:nvPr/>
        </p:nvSpPr>
        <p:spPr bwMode="auto">
          <a:xfrm rot="5400000">
            <a:off x="7478814" y="3164456"/>
            <a:ext cx="377900" cy="595033"/>
          </a:xfrm>
          <a:prstGeom prst="line">
            <a:avLst/>
          </a:prstGeom>
          <a:noFill/>
          <a:ln w="317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17" name="Rectangle 131"/>
          <p:cNvSpPr>
            <a:spLocks noChangeArrowheads="1"/>
          </p:cNvSpPr>
          <p:nvPr/>
        </p:nvSpPr>
        <p:spPr bwMode="auto">
          <a:xfrm rot="-1904055">
            <a:off x="7449751" y="3420306"/>
            <a:ext cx="361950" cy="126237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8" name="Rectangle 132"/>
          <p:cNvSpPr>
            <a:spLocks noChangeArrowheads="1"/>
          </p:cNvSpPr>
          <p:nvPr/>
        </p:nvSpPr>
        <p:spPr bwMode="auto">
          <a:xfrm>
            <a:off x="3774735" y="3469772"/>
            <a:ext cx="623096" cy="502402"/>
          </a:xfrm>
          <a:prstGeom prst="rect">
            <a:avLst/>
          </a:prstGeom>
          <a:solidFill>
            <a:schemeClr val="accent1"/>
          </a:solidFill>
          <a:ln w="222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9" name="Text Box 133"/>
          <p:cNvSpPr txBox="1">
            <a:spLocks noChangeArrowheads="1"/>
          </p:cNvSpPr>
          <p:nvPr/>
        </p:nvSpPr>
        <p:spPr bwMode="auto">
          <a:xfrm>
            <a:off x="3715147" y="3474611"/>
            <a:ext cx="93345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900" dirty="0"/>
              <a:t>DC </a:t>
            </a:r>
            <a:r>
              <a:rPr lang="de-DE" sz="900" dirty="0" err="1"/>
              <a:t>earth</a:t>
            </a:r>
            <a:endParaRPr lang="de-DE" sz="900" dirty="0"/>
          </a:p>
          <a:p>
            <a:pPr eaLnBrk="1" hangingPunct="1"/>
            <a:r>
              <a:rPr lang="de-DE" sz="900" dirty="0"/>
              <a:t>fault</a:t>
            </a:r>
          </a:p>
          <a:p>
            <a:pPr eaLnBrk="1" hangingPunct="1"/>
            <a:r>
              <a:rPr lang="de-DE" sz="900" dirty="0" err="1"/>
              <a:t>supervision</a:t>
            </a:r>
            <a:endParaRPr lang="de-DE" sz="900" dirty="0"/>
          </a:p>
        </p:txBody>
      </p:sp>
      <p:sp>
        <p:nvSpPr>
          <p:cNvPr id="420" name="Oval 134"/>
          <p:cNvSpPr>
            <a:spLocks noChangeArrowheads="1"/>
          </p:cNvSpPr>
          <p:nvPr/>
        </p:nvSpPr>
        <p:spPr bwMode="auto">
          <a:xfrm>
            <a:off x="1518444" y="3428767"/>
            <a:ext cx="144462" cy="154103"/>
          </a:xfrm>
          <a:prstGeom prst="ellipse">
            <a:avLst/>
          </a:prstGeom>
          <a:solidFill>
            <a:srgbClr val="0000FF"/>
          </a:solidFill>
          <a:ln w="12700">
            <a:solidFill>
              <a:srgbClr val="0000FF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1" name="Rectangle 135"/>
          <p:cNvSpPr>
            <a:spLocks noChangeArrowheads="1"/>
          </p:cNvSpPr>
          <p:nvPr/>
        </p:nvSpPr>
        <p:spPr bwMode="auto">
          <a:xfrm>
            <a:off x="3275807" y="1441353"/>
            <a:ext cx="673100" cy="558833"/>
          </a:xfrm>
          <a:prstGeom prst="rect">
            <a:avLst/>
          </a:prstGeom>
          <a:solidFill>
            <a:srgbClr val="FFFF99"/>
          </a:solidFill>
          <a:ln w="222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2" name="Text Box 136"/>
          <p:cNvSpPr txBox="1">
            <a:spLocks noChangeArrowheads="1"/>
          </p:cNvSpPr>
          <p:nvPr/>
        </p:nvSpPr>
        <p:spPr bwMode="auto">
          <a:xfrm>
            <a:off x="3259931" y="1525470"/>
            <a:ext cx="9334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900"/>
              <a:t>voltage</a:t>
            </a:r>
          </a:p>
          <a:p>
            <a:pPr eaLnBrk="1" hangingPunct="1"/>
            <a:r>
              <a:rPr lang="de-DE" sz="900"/>
              <a:t>stabilizer</a:t>
            </a:r>
          </a:p>
        </p:txBody>
      </p:sp>
      <p:sp>
        <p:nvSpPr>
          <p:cNvPr id="423" name="Rectangle 137"/>
          <p:cNvSpPr>
            <a:spLocks noChangeArrowheads="1"/>
          </p:cNvSpPr>
          <p:nvPr/>
        </p:nvSpPr>
        <p:spPr bwMode="auto">
          <a:xfrm rot="12948327">
            <a:off x="4106922" y="1860946"/>
            <a:ext cx="374142" cy="150676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4" name="Line 138"/>
          <p:cNvSpPr>
            <a:spLocks noChangeShapeType="1"/>
          </p:cNvSpPr>
          <p:nvPr/>
        </p:nvSpPr>
        <p:spPr bwMode="auto">
          <a:xfrm flipH="1">
            <a:off x="7776369" y="3628484"/>
            <a:ext cx="377825" cy="6774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25" name="Line 139"/>
          <p:cNvSpPr>
            <a:spLocks noChangeShapeType="1"/>
          </p:cNvSpPr>
          <p:nvPr/>
        </p:nvSpPr>
        <p:spPr bwMode="auto">
          <a:xfrm flipV="1">
            <a:off x="6954043" y="1685934"/>
            <a:ext cx="7143" cy="1912411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26" name="Rectangle 140"/>
          <p:cNvSpPr>
            <a:spLocks noChangeArrowheads="1"/>
          </p:cNvSpPr>
          <p:nvPr/>
        </p:nvSpPr>
        <p:spPr bwMode="auto">
          <a:xfrm>
            <a:off x="737394" y="3429270"/>
            <a:ext cx="360362" cy="15240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7" name="Line 141"/>
          <p:cNvSpPr>
            <a:spLocks noChangeShapeType="1"/>
          </p:cNvSpPr>
          <p:nvPr/>
        </p:nvSpPr>
        <p:spPr bwMode="auto">
          <a:xfrm>
            <a:off x="683419" y="3403417"/>
            <a:ext cx="0" cy="19135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28" name="Line 142"/>
          <p:cNvSpPr>
            <a:spLocks noChangeShapeType="1"/>
          </p:cNvSpPr>
          <p:nvPr/>
        </p:nvSpPr>
        <p:spPr bwMode="auto">
          <a:xfrm>
            <a:off x="1159669" y="3407308"/>
            <a:ext cx="0" cy="18627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29" name="Line 143"/>
          <p:cNvSpPr>
            <a:spLocks noChangeShapeType="1"/>
          </p:cNvSpPr>
          <p:nvPr/>
        </p:nvSpPr>
        <p:spPr bwMode="auto">
          <a:xfrm flipH="1">
            <a:off x="1159669" y="3522147"/>
            <a:ext cx="449262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30" name="Line 144"/>
          <p:cNvSpPr>
            <a:spLocks noChangeShapeType="1"/>
          </p:cNvSpPr>
          <p:nvPr/>
        </p:nvSpPr>
        <p:spPr bwMode="auto">
          <a:xfrm flipH="1">
            <a:off x="737394" y="3522147"/>
            <a:ext cx="3603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31" name="Line 145"/>
          <p:cNvSpPr>
            <a:spLocks noChangeShapeType="1"/>
          </p:cNvSpPr>
          <p:nvPr/>
        </p:nvSpPr>
        <p:spPr bwMode="auto">
          <a:xfrm flipH="1">
            <a:off x="513556" y="3522147"/>
            <a:ext cx="127000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32" name="Line 146"/>
          <p:cNvSpPr>
            <a:spLocks noChangeShapeType="1"/>
          </p:cNvSpPr>
          <p:nvPr/>
        </p:nvSpPr>
        <p:spPr bwMode="auto">
          <a:xfrm>
            <a:off x="440531" y="3391510"/>
            <a:ext cx="0" cy="19135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33" name="Line 147"/>
          <p:cNvSpPr>
            <a:spLocks noChangeShapeType="1"/>
          </p:cNvSpPr>
          <p:nvPr/>
        </p:nvSpPr>
        <p:spPr bwMode="auto">
          <a:xfrm>
            <a:off x="513556" y="3240976"/>
            <a:ext cx="0" cy="42166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34" name="Text Box 148"/>
          <p:cNvSpPr txBox="1">
            <a:spLocks noChangeArrowheads="1"/>
          </p:cNvSpPr>
          <p:nvPr/>
        </p:nvSpPr>
        <p:spPr bwMode="auto">
          <a:xfrm>
            <a:off x="7660481" y="2792157"/>
            <a:ext cx="14573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sz="1000" dirty="0"/>
              <a:t>Distribution</a:t>
            </a:r>
          </a:p>
        </p:txBody>
      </p:sp>
      <p:sp>
        <p:nvSpPr>
          <p:cNvPr id="435" name="Oval 149"/>
          <p:cNvSpPr>
            <a:spLocks noChangeArrowheads="1"/>
          </p:cNvSpPr>
          <p:nvPr/>
        </p:nvSpPr>
        <p:spPr bwMode="auto">
          <a:xfrm>
            <a:off x="4410075" y="1622866"/>
            <a:ext cx="144462" cy="154103"/>
          </a:xfrm>
          <a:prstGeom prst="ellipse">
            <a:avLst/>
          </a:prstGeom>
          <a:solidFill>
            <a:srgbClr val="0000FF"/>
          </a:solidFill>
          <a:ln w="12700">
            <a:solidFill>
              <a:srgbClr val="0000FF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6" name="Line 150"/>
          <p:cNvSpPr>
            <a:spLocks noChangeShapeType="1"/>
          </p:cNvSpPr>
          <p:nvPr/>
        </p:nvSpPr>
        <p:spPr bwMode="auto">
          <a:xfrm flipH="1" flipV="1">
            <a:off x="6863556" y="3532645"/>
            <a:ext cx="195263" cy="104993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37" name="Rectangle 22"/>
          <p:cNvSpPr>
            <a:spLocks noChangeArrowheads="1"/>
          </p:cNvSpPr>
          <p:nvPr/>
        </p:nvSpPr>
        <p:spPr bwMode="auto">
          <a:xfrm>
            <a:off x="4123531" y="2440698"/>
            <a:ext cx="717550" cy="767126"/>
          </a:xfrm>
          <a:prstGeom prst="rect">
            <a:avLst/>
          </a:prstGeom>
          <a:solidFill>
            <a:srgbClr val="3333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8" name="Line 23"/>
          <p:cNvSpPr>
            <a:spLocks noChangeShapeType="1"/>
          </p:cNvSpPr>
          <p:nvPr/>
        </p:nvSpPr>
        <p:spPr bwMode="auto">
          <a:xfrm flipH="1">
            <a:off x="4123529" y="2440698"/>
            <a:ext cx="699295" cy="767126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39" name="Text Box 24"/>
          <p:cNvSpPr txBox="1">
            <a:spLocks noChangeArrowheads="1"/>
          </p:cNvSpPr>
          <p:nvPr/>
        </p:nvSpPr>
        <p:spPr bwMode="auto">
          <a:xfrm>
            <a:off x="4181872" y="2500361"/>
            <a:ext cx="26962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200"/>
              <a:t>_</a:t>
            </a:r>
          </a:p>
        </p:txBody>
      </p:sp>
      <p:sp>
        <p:nvSpPr>
          <p:cNvPr id="440" name="Text Box 25"/>
          <p:cNvSpPr txBox="1">
            <a:spLocks noChangeArrowheads="1"/>
          </p:cNvSpPr>
          <p:nvPr/>
        </p:nvSpPr>
        <p:spPr bwMode="auto">
          <a:xfrm>
            <a:off x="4505325" y="2838492"/>
            <a:ext cx="3193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dirty="0"/>
              <a:t>~</a:t>
            </a:r>
          </a:p>
        </p:txBody>
      </p:sp>
      <p:sp>
        <p:nvSpPr>
          <p:cNvPr id="441" name="Rectangle 50"/>
          <p:cNvSpPr>
            <a:spLocks noChangeArrowheads="1"/>
          </p:cNvSpPr>
          <p:nvPr/>
        </p:nvSpPr>
        <p:spPr bwMode="auto">
          <a:xfrm>
            <a:off x="5228432" y="2532806"/>
            <a:ext cx="639763" cy="633345"/>
          </a:xfrm>
          <a:prstGeom prst="rect">
            <a:avLst/>
          </a:prstGeom>
          <a:solidFill>
            <a:srgbClr val="60CC96"/>
          </a:solidFill>
          <a:ln w="381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42" name="Group 51"/>
          <p:cNvGrpSpPr>
            <a:grpSpLocks/>
          </p:cNvGrpSpPr>
          <p:nvPr/>
        </p:nvGrpSpPr>
        <p:grpSpPr bwMode="auto">
          <a:xfrm>
            <a:off x="5301456" y="2638861"/>
            <a:ext cx="465138" cy="460615"/>
            <a:chOff x="1038" y="1773"/>
            <a:chExt cx="450" cy="342"/>
          </a:xfrm>
        </p:grpSpPr>
        <p:sp>
          <p:nvSpPr>
            <p:cNvPr id="443" name="Line 52"/>
            <p:cNvSpPr>
              <a:spLocks noChangeShapeType="1"/>
            </p:cNvSpPr>
            <p:nvPr/>
          </p:nvSpPr>
          <p:spPr bwMode="auto">
            <a:xfrm flipH="1">
              <a:off x="1038" y="2038"/>
              <a:ext cx="449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44" name="Freeform 53"/>
            <p:cNvSpPr>
              <a:spLocks/>
            </p:cNvSpPr>
            <p:nvPr/>
          </p:nvSpPr>
          <p:spPr bwMode="auto">
            <a:xfrm>
              <a:off x="1207" y="1982"/>
              <a:ext cx="112" cy="113"/>
            </a:xfrm>
            <a:custGeom>
              <a:avLst/>
              <a:gdLst>
                <a:gd name="T0" fmla="*/ 0 w 225"/>
                <a:gd name="T1" fmla="*/ 1 h 224"/>
                <a:gd name="T2" fmla="*/ 0 w 225"/>
                <a:gd name="T3" fmla="*/ 1 h 224"/>
                <a:gd name="T4" fmla="*/ 0 w 225"/>
                <a:gd name="T5" fmla="*/ 0 h 224"/>
                <a:gd name="T6" fmla="*/ 0 w 225"/>
                <a:gd name="T7" fmla="*/ 1 h 2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5"/>
                <a:gd name="T13" fmla="*/ 0 h 224"/>
                <a:gd name="T14" fmla="*/ 225 w 225"/>
                <a:gd name="T15" fmla="*/ 224 h 2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5" h="224">
                  <a:moveTo>
                    <a:pt x="225" y="224"/>
                  </a:moveTo>
                  <a:lnTo>
                    <a:pt x="0" y="112"/>
                  </a:lnTo>
                  <a:lnTo>
                    <a:pt x="225" y="0"/>
                  </a:lnTo>
                  <a:lnTo>
                    <a:pt x="225" y="224"/>
                  </a:lnTo>
                  <a:close/>
                </a:path>
              </a:pathLst>
            </a:custGeom>
            <a:solidFill>
              <a:srgbClr val="FFFFFF"/>
            </a:solidFill>
            <a:ln w="28575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5" name="Line 54"/>
            <p:cNvSpPr>
              <a:spLocks noChangeShapeType="1"/>
            </p:cNvSpPr>
            <p:nvPr/>
          </p:nvSpPr>
          <p:spPr bwMode="auto">
            <a:xfrm>
              <a:off x="1207" y="1982"/>
              <a:ext cx="1" cy="11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46" name="Line 55"/>
            <p:cNvSpPr>
              <a:spLocks noChangeShapeType="1"/>
            </p:cNvSpPr>
            <p:nvPr/>
          </p:nvSpPr>
          <p:spPr bwMode="auto">
            <a:xfrm>
              <a:off x="1038" y="1851"/>
              <a:ext cx="449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47" name="Freeform 56"/>
            <p:cNvSpPr>
              <a:spLocks/>
            </p:cNvSpPr>
            <p:nvPr/>
          </p:nvSpPr>
          <p:spPr bwMode="auto">
            <a:xfrm>
              <a:off x="1207" y="1795"/>
              <a:ext cx="112" cy="112"/>
            </a:xfrm>
            <a:custGeom>
              <a:avLst/>
              <a:gdLst>
                <a:gd name="T0" fmla="*/ 0 w 225"/>
                <a:gd name="T1" fmla="*/ 1 h 224"/>
                <a:gd name="T2" fmla="*/ 0 w 225"/>
                <a:gd name="T3" fmla="*/ 1 h 224"/>
                <a:gd name="T4" fmla="*/ 0 w 225"/>
                <a:gd name="T5" fmla="*/ 0 h 224"/>
                <a:gd name="T6" fmla="*/ 0 w 225"/>
                <a:gd name="T7" fmla="*/ 1 h 2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5"/>
                <a:gd name="T13" fmla="*/ 0 h 224"/>
                <a:gd name="T14" fmla="*/ 225 w 225"/>
                <a:gd name="T15" fmla="*/ 224 h 2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5" h="224">
                  <a:moveTo>
                    <a:pt x="0" y="224"/>
                  </a:moveTo>
                  <a:lnTo>
                    <a:pt x="225" y="112"/>
                  </a:lnTo>
                  <a:lnTo>
                    <a:pt x="0" y="0"/>
                  </a:lnTo>
                  <a:lnTo>
                    <a:pt x="0" y="224"/>
                  </a:lnTo>
                  <a:close/>
                </a:path>
              </a:pathLst>
            </a:custGeom>
            <a:solidFill>
              <a:srgbClr val="FFFFFF"/>
            </a:solidFill>
            <a:ln w="28575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8" name="Line 57"/>
            <p:cNvSpPr>
              <a:spLocks noChangeShapeType="1"/>
            </p:cNvSpPr>
            <p:nvPr/>
          </p:nvSpPr>
          <p:spPr bwMode="auto">
            <a:xfrm>
              <a:off x="1319" y="1795"/>
              <a:ext cx="1" cy="11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49" name="Line 58"/>
            <p:cNvSpPr>
              <a:spLocks noChangeShapeType="1"/>
            </p:cNvSpPr>
            <p:nvPr/>
          </p:nvSpPr>
          <p:spPr bwMode="auto">
            <a:xfrm>
              <a:off x="1038" y="1851"/>
              <a:ext cx="1" cy="18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50" name="Line 59"/>
            <p:cNvSpPr>
              <a:spLocks noChangeShapeType="1"/>
            </p:cNvSpPr>
            <p:nvPr/>
          </p:nvSpPr>
          <p:spPr bwMode="auto">
            <a:xfrm>
              <a:off x="1487" y="1851"/>
              <a:ext cx="1" cy="18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51" name="Line 60"/>
            <p:cNvSpPr>
              <a:spLocks noChangeShapeType="1"/>
            </p:cNvSpPr>
            <p:nvPr/>
          </p:nvSpPr>
          <p:spPr bwMode="auto">
            <a:xfrm flipH="1">
              <a:off x="1136" y="2073"/>
              <a:ext cx="64" cy="4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52" name="Line 61"/>
            <p:cNvSpPr>
              <a:spLocks noChangeShapeType="1"/>
            </p:cNvSpPr>
            <p:nvPr/>
          </p:nvSpPr>
          <p:spPr bwMode="auto">
            <a:xfrm flipV="1">
              <a:off x="1324" y="1773"/>
              <a:ext cx="86" cy="44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53" name="Oval 76"/>
          <p:cNvSpPr>
            <a:spLocks noChangeArrowheads="1"/>
          </p:cNvSpPr>
          <p:nvPr/>
        </p:nvSpPr>
        <p:spPr bwMode="auto">
          <a:xfrm>
            <a:off x="6701632" y="2786503"/>
            <a:ext cx="144463" cy="154103"/>
          </a:xfrm>
          <a:prstGeom prst="ellipse">
            <a:avLst/>
          </a:prstGeom>
          <a:solidFill>
            <a:srgbClr val="0000FF"/>
          </a:solidFill>
          <a:ln w="12700">
            <a:solidFill>
              <a:srgbClr val="0000FF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4" name="Oval 76"/>
          <p:cNvSpPr>
            <a:spLocks noChangeArrowheads="1"/>
          </p:cNvSpPr>
          <p:nvPr/>
        </p:nvSpPr>
        <p:spPr bwMode="auto">
          <a:xfrm>
            <a:off x="6684962" y="2050169"/>
            <a:ext cx="144463" cy="154103"/>
          </a:xfrm>
          <a:prstGeom prst="ellipse">
            <a:avLst/>
          </a:prstGeom>
          <a:solidFill>
            <a:srgbClr val="0000FF"/>
          </a:solidFill>
          <a:ln w="12700">
            <a:solidFill>
              <a:srgbClr val="0000FF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45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610" y="3999824"/>
            <a:ext cx="768350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6" name="Line 78"/>
          <p:cNvSpPr>
            <a:spLocks noChangeShapeType="1"/>
          </p:cNvSpPr>
          <p:nvPr/>
        </p:nvSpPr>
        <p:spPr bwMode="auto">
          <a:xfrm flipH="1">
            <a:off x="4489785" y="2171193"/>
            <a:ext cx="377825" cy="6774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57" name="Line 89"/>
          <p:cNvSpPr>
            <a:spLocks noChangeShapeType="1"/>
          </p:cNvSpPr>
          <p:nvPr/>
        </p:nvSpPr>
        <p:spPr bwMode="auto">
          <a:xfrm flipV="1">
            <a:off x="4867610" y="2023932"/>
            <a:ext cx="0" cy="152409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4" name="Abgerundetes Rechteck 153"/>
          <p:cNvSpPr/>
          <p:nvPr/>
        </p:nvSpPr>
        <p:spPr>
          <a:xfrm>
            <a:off x="1287037" y="86950"/>
            <a:ext cx="7552396" cy="615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3000" b="1" dirty="0">
                <a:solidFill>
                  <a:srgbClr val="00366C"/>
                </a:solidFill>
              </a:rPr>
              <a:t>Produkte – Bahnspezifisch</a:t>
            </a:r>
          </a:p>
        </p:txBody>
      </p:sp>
    </p:spTree>
    <p:extLst>
      <p:ext uri="{BB962C8B-B14F-4D97-AF65-F5344CB8AC3E}">
        <p14:creationId xmlns:p14="http://schemas.microsoft.com/office/powerpoint/2010/main" val="296456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Rectangle 3"/>
          <p:cNvSpPr txBox="1">
            <a:spLocks noChangeArrowheads="1"/>
          </p:cNvSpPr>
          <p:nvPr/>
        </p:nvSpPr>
        <p:spPr bwMode="auto">
          <a:xfrm>
            <a:off x="146845" y="458744"/>
            <a:ext cx="885428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DE" altLang="de-DE" sz="1800" b="1" kern="0" dirty="0">
                <a:solidFill>
                  <a:srgbClr val="00366C"/>
                </a:solidFill>
              </a:rPr>
              <a:t>Sichere SV aus 800V DC (QEC</a:t>
            </a:r>
            <a:r>
              <a:rPr lang="de-DE" altLang="de-DE" sz="1800" kern="0" dirty="0">
                <a:solidFill>
                  <a:srgbClr val="00366C"/>
                </a:solidFill>
              </a:rPr>
              <a:t>) </a:t>
            </a:r>
            <a:r>
              <a:rPr lang="de-DE" altLang="de-DE" sz="1800" kern="0" dirty="0" err="1">
                <a:solidFill>
                  <a:srgbClr val="00366C"/>
                </a:solidFill>
              </a:rPr>
              <a:t>Qatar</a:t>
            </a:r>
            <a:r>
              <a:rPr lang="de-DE" altLang="de-DE" sz="1800" kern="0" dirty="0">
                <a:solidFill>
                  <a:srgbClr val="00366C"/>
                </a:solidFill>
              </a:rPr>
              <a:t> Education City</a:t>
            </a:r>
          </a:p>
        </p:txBody>
      </p:sp>
      <p:pic>
        <p:nvPicPr>
          <p:cNvPr id="13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016" y="1008522"/>
            <a:ext cx="6480476" cy="4134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bgerundetes Rechteck 4"/>
          <p:cNvSpPr/>
          <p:nvPr/>
        </p:nvSpPr>
        <p:spPr>
          <a:xfrm>
            <a:off x="1287037" y="86950"/>
            <a:ext cx="7552396" cy="615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3000" b="1" dirty="0">
                <a:solidFill>
                  <a:srgbClr val="00366C"/>
                </a:solidFill>
              </a:rPr>
              <a:t>Produkte – Bahnspezifisch</a:t>
            </a:r>
          </a:p>
        </p:txBody>
      </p:sp>
    </p:spTree>
    <p:extLst>
      <p:ext uri="{BB962C8B-B14F-4D97-AF65-F5344CB8AC3E}">
        <p14:creationId xmlns:p14="http://schemas.microsoft.com/office/powerpoint/2010/main" val="156808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800226"/>
            <a:ext cx="3267050" cy="2638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96218" y="838456"/>
            <a:ext cx="84963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altLang="de-DE" b="1" dirty="0">
                <a:solidFill>
                  <a:srgbClr val="00366C"/>
                </a:solidFill>
              </a:rPr>
              <a:t>Wechselrichter bis 400 kVA</a:t>
            </a:r>
          </a:p>
          <a:p>
            <a:pPr algn="ctr" eaLnBrk="1" hangingPunct="1"/>
            <a:r>
              <a:rPr lang="de-DE" b="1" dirty="0">
                <a:solidFill>
                  <a:srgbClr val="00366C"/>
                </a:solidFill>
              </a:rPr>
              <a:t>für die Kölner Verkehrsbetriebe 800 V DC</a:t>
            </a:r>
          </a:p>
        </p:txBody>
      </p:sp>
      <p:pic>
        <p:nvPicPr>
          <p:cNvPr id="28674" name="Picture 2" descr="C:\Users\ST50\Pictures\KV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250" y="1695451"/>
            <a:ext cx="5800750" cy="2847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bgerundetes Rechteck 5"/>
          <p:cNvSpPr/>
          <p:nvPr/>
        </p:nvSpPr>
        <p:spPr>
          <a:xfrm>
            <a:off x="1287037" y="86950"/>
            <a:ext cx="7552396" cy="615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3000" b="1" dirty="0">
                <a:solidFill>
                  <a:srgbClr val="00366C"/>
                </a:solidFill>
              </a:rPr>
              <a:t>Produkte – Bahnspezifisch</a:t>
            </a:r>
          </a:p>
        </p:txBody>
      </p:sp>
    </p:spTree>
    <p:extLst>
      <p:ext uri="{BB962C8B-B14F-4D97-AF65-F5344CB8AC3E}">
        <p14:creationId xmlns:p14="http://schemas.microsoft.com/office/powerpoint/2010/main" val="129417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211837" y="1032675"/>
            <a:ext cx="8229600" cy="3394472"/>
          </a:xfrm>
        </p:spPr>
        <p:txBody>
          <a:bodyPr/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2800" b="1" dirty="0" smtClean="0">
                <a:solidFill>
                  <a:srgbClr val="00366C"/>
                </a:solidFill>
              </a:rPr>
              <a:t> Firmenvorstellung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2800" b="1" dirty="0" smtClean="0">
                <a:solidFill>
                  <a:srgbClr val="00366C"/>
                </a:solidFill>
              </a:rPr>
              <a:t> </a:t>
            </a:r>
            <a:r>
              <a:rPr lang="de-DE" sz="2800" b="1" dirty="0" smtClean="0">
                <a:solidFill>
                  <a:srgbClr val="FFC000"/>
                </a:solidFill>
              </a:rPr>
              <a:t>Fertigungsprogramm-Testing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2800" b="1" dirty="0" smtClean="0">
                <a:solidFill>
                  <a:srgbClr val="00366C"/>
                </a:solidFill>
              </a:rPr>
              <a:t> Servicekonzept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2800" b="1" dirty="0" smtClean="0">
                <a:solidFill>
                  <a:srgbClr val="00366C"/>
                </a:solidFill>
              </a:rPr>
              <a:t> Projekte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2800" b="1" dirty="0" smtClean="0">
                <a:solidFill>
                  <a:srgbClr val="00366C"/>
                </a:solidFill>
              </a:rPr>
              <a:t> Gründe für Gustav Klein</a:t>
            </a:r>
            <a:endParaRPr lang="de-DE" sz="2800" b="1" dirty="0">
              <a:solidFill>
                <a:srgbClr val="00366C"/>
              </a:solidFill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de-DE" b="1" dirty="0">
              <a:solidFill>
                <a:srgbClr val="00366C"/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1348740" y="127978"/>
            <a:ext cx="73609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800" b="1" dirty="0" smtClean="0">
                <a:solidFill>
                  <a:srgbClr val="00366C"/>
                </a:solidFill>
              </a:rPr>
              <a:t>Inhalt</a:t>
            </a:r>
            <a:endParaRPr lang="de-DE" sz="2800" b="1" dirty="0">
              <a:solidFill>
                <a:srgbClr val="00366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781676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Bildergebnis für red bull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2" name="Picture 2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615" y="2787045"/>
            <a:ext cx="1071562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2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074" y="2331483"/>
            <a:ext cx="1053435" cy="96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2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615" y="3564416"/>
            <a:ext cx="1218721" cy="1218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1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18" b="33491"/>
          <a:stretch/>
        </p:blipFill>
        <p:spPr bwMode="auto">
          <a:xfrm>
            <a:off x="4475180" y="2392809"/>
            <a:ext cx="1304329" cy="43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7" descr="R:\Abteilung\Vertrieb\Vordrucke\Marketing\Logos Referenzkunden\Forschung - Entwicklung\ZSW_Logo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761"/>
          <a:stretch/>
        </p:blipFill>
        <p:spPr bwMode="auto">
          <a:xfrm>
            <a:off x="1505316" y="1431649"/>
            <a:ext cx="1489854" cy="605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 Box 5"/>
          <p:cNvSpPr txBox="1">
            <a:spLocks noChangeArrowheads="1"/>
          </p:cNvSpPr>
          <p:nvPr/>
        </p:nvSpPr>
        <p:spPr bwMode="auto">
          <a:xfrm>
            <a:off x="2502941" y="3387232"/>
            <a:ext cx="10368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en-US" altLang="de-DE" sz="1800">
              <a:solidFill>
                <a:srgbClr val="000000"/>
              </a:solidFill>
            </a:endParaRPr>
          </a:p>
        </p:txBody>
      </p:sp>
      <p:pic>
        <p:nvPicPr>
          <p:cNvPr id="48" name="Picture 30" descr="avl_logo_neu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018" y="2146633"/>
            <a:ext cx="704449" cy="535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94" y="4495800"/>
            <a:ext cx="1943930" cy="383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492" y="1298071"/>
            <a:ext cx="1934948" cy="288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518" y="1434334"/>
            <a:ext cx="1587646" cy="384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3" descr="R:\Abteilung\Vertrieb\Vordrucke\Marketing\Logos Referenzkunden\Forschung - Entwicklung\ke-tec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37" y="2611226"/>
            <a:ext cx="974871" cy="56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6" descr="R:\Abteilung\Vertrieb\Vordrucke\Marketing\Logos Referenzkunden\Forschung - Entwicklung\v-b-logo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580" y="3451277"/>
            <a:ext cx="1889962" cy="297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8" descr="R:\Abteilung\Vertrieb\Vordrucke\Marketing\Logos Referenzkunden\Forschung - Entwicklung\FEV_Logo_svg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20" y="937298"/>
            <a:ext cx="1297422" cy="322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5" descr="R:\Abteilung\Vertrieb\Vordrucke\Marketing\Logos Referenzkunden\Forschung - Entwicklung\vde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693" y="1503021"/>
            <a:ext cx="1397577" cy="231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8" descr="R:\Abteilung\Vertrieb\Vordrucke\Marketing\Logos Referenzkunden\intertek-logo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86" y="1373264"/>
            <a:ext cx="1194963" cy="419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Bildergebnis für tüv süd">
            <a:hlinkClick r:id="rId17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384" y="1870306"/>
            <a:ext cx="898843" cy="674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Grafik 5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576" y="4565580"/>
            <a:ext cx="1296461" cy="479058"/>
          </a:xfrm>
          <a:prstGeom prst="rect">
            <a:avLst/>
          </a:prstGeom>
        </p:spPr>
      </p:pic>
      <p:pic>
        <p:nvPicPr>
          <p:cNvPr id="60" name="Grafik 5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26" y="1939842"/>
            <a:ext cx="1382674" cy="492038"/>
          </a:xfrm>
          <a:prstGeom prst="rect">
            <a:avLst/>
          </a:prstGeom>
        </p:spPr>
      </p:pic>
      <p:pic>
        <p:nvPicPr>
          <p:cNvPr id="61" name="Grafik 6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093" y="3074794"/>
            <a:ext cx="1337624" cy="286634"/>
          </a:xfrm>
          <a:prstGeom prst="rect">
            <a:avLst/>
          </a:prstGeom>
        </p:spPr>
      </p:pic>
      <p:pic>
        <p:nvPicPr>
          <p:cNvPr id="62" name="Grafik 6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15" y="3325130"/>
            <a:ext cx="1234670" cy="440623"/>
          </a:xfrm>
          <a:prstGeom prst="rect">
            <a:avLst/>
          </a:prstGeom>
        </p:spPr>
      </p:pic>
      <p:pic>
        <p:nvPicPr>
          <p:cNvPr id="63" name="Grafik 6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518" y="4032948"/>
            <a:ext cx="1142696" cy="439224"/>
          </a:xfrm>
          <a:prstGeom prst="rect">
            <a:avLst/>
          </a:prstGeom>
        </p:spPr>
      </p:pic>
      <p:pic>
        <p:nvPicPr>
          <p:cNvPr id="64" name="Grafik 6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211" y="785394"/>
            <a:ext cx="751247" cy="563435"/>
          </a:xfrm>
          <a:prstGeom prst="rect">
            <a:avLst/>
          </a:prstGeom>
        </p:spPr>
      </p:pic>
      <p:pic>
        <p:nvPicPr>
          <p:cNvPr id="65" name="Grafik 64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511" y="1851709"/>
            <a:ext cx="1495182" cy="424745"/>
          </a:xfrm>
          <a:prstGeom prst="rect">
            <a:avLst/>
          </a:prstGeom>
        </p:spPr>
      </p:pic>
      <p:pic>
        <p:nvPicPr>
          <p:cNvPr id="66" name="Grafik 65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359" y="2895564"/>
            <a:ext cx="984530" cy="361815"/>
          </a:xfrm>
          <a:prstGeom prst="rect">
            <a:avLst/>
          </a:prstGeom>
        </p:spPr>
      </p:pic>
      <p:pic>
        <p:nvPicPr>
          <p:cNvPr id="67" name="Grafik 66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041" y="801081"/>
            <a:ext cx="1149321" cy="595313"/>
          </a:xfrm>
          <a:prstGeom prst="rect">
            <a:avLst/>
          </a:prstGeom>
        </p:spPr>
      </p:pic>
      <p:pic>
        <p:nvPicPr>
          <p:cNvPr id="68" name="Picture 3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878" y="3545441"/>
            <a:ext cx="11715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Grafik 68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607" y="4647061"/>
            <a:ext cx="1352237" cy="236738"/>
          </a:xfrm>
          <a:prstGeom prst="rect">
            <a:avLst/>
          </a:prstGeom>
        </p:spPr>
      </p:pic>
      <p:pic>
        <p:nvPicPr>
          <p:cNvPr id="70" name="Picture 65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249" y="4105200"/>
            <a:ext cx="1149688" cy="17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" name="Picture 5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937" y="1982679"/>
            <a:ext cx="1847111" cy="203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" name="Picture 8" descr="https://www.applusidiada.com/global/en/dam/jcr:6d8ae598-cb2f-46a4-8aea-b95150a39cbb/logoApplusIDIADA.png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864" y="785394"/>
            <a:ext cx="1007694" cy="554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9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384" y="2482261"/>
            <a:ext cx="900713" cy="90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" name="Picture 11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1120" y="4536911"/>
            <a:ext cx="1197723" cy="465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" name="Picture 12"/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61" b="18283"/>
          <a:stretch/>
        </p:blipFill>
        <p:spPr bwMode="auto">
          <a:xfrm>
            <a:off x="6202459" y="804530"/>
            <a:ext cx="1155043" cy="455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" name="Picture 24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500" y="3451277"/>
            <a:ext cx="1400670" cy="294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" name="Picture 13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949" y="2477274"/>
            <a:ext cx="1388484" cy="526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" name="Picture 14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460" y="804530"/>
            <a:ext cx="1330810" cy="384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" name="Picture 16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24" y="3748380"/>
            <a:ext cx="1159884" cy="569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" name="Picture 17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666" y="4538159"/>
            <a:ext cx="845898" cy="404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6" name="Picture 20" descr="https://www.heidenpower.com/wp-content/uploads/2017/08/HEPLogo_230p.png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294" y="4058266"/>
            <a:ext cx="1641462" cy="286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23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59" y="4536911"/>
            <a:ext cx="1340260" cy="52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" name="Picture 25"/>
          <p:cNvPicPr>
            <a:picLocks noChangeAspect="1" noChangeArrowheads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533" y="1657461"/>
            <a:ext cx="901081" cy="56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" name="Picture 26"/>
          <p:cNvPicPr>
            <a:picLocks noChangeAspect="1" noChangeArrowheads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254" y="4056589"/>
            <a:ext cx="756820" cy="428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706" name="Grafik 1" descr="Offene Stellen Fraunhofer ICT, Pfinztal (Berghausen) - Academic Positions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384" y="3451277"/>
            <a:ext cx="15240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Abgerundetes Rechteck 70"/>
          <p:cNvSpPr/>
          <p:nvPr/>
        </p:nvSpPr>
        <p:spPr>
          <a:xfrm>
            <a:off x="1287037" y="86950"/>
            <a:ext cx="7552396" cy="615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2800" b="1" dirty="0">
                <a:solidFill>
                  <a:srgbClr val="00366C"/>
                </a:solidFill>
              </a:rPr>
              <a:t>Referenzen Test- und Simulationssysteme</a:t>
            </a:r>
          </a:p>
        </p:txBody>
      </p:sp>
    </p:spTree>
    <p:extLst>
      <p:ext uri="{BB962C8B-B14F-4D97-AF65-F5344CB8AC3E}">
        <p14:creationId xmlns:p14="http://schemas.microsoft.com/office/powerpoint/2010/main" val="92027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Bildergebnis für daimler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875" y="1244167"/>
            <a:ext cx="1007534" cy="179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174" y="3992574"/>
            <a:ext cx="1023732" cy="1023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649" y="1627462"/>
            <a:ext cx="1029602" cy="772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775" y="2960912"/>
            <a:ext cx="1298359" cy="350557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14" y="3765854"/>
            <a:ext cx="1524000" cy="571500"/>
          </a:xfrm>
          <a:prstGeom prst="rect">
            <a:avLst/>
          </a:prstGeom>
        </p:spPr>
      </p:pic>
      <p:pic>
        <p:nvPicPr>
          <p:cNvPr id="10" name="Picture 13" descr="R:\Abteilung\Vertrieb\Vordrucke\Marketing\Logos Referenzkunden\Forschung - Entwicklung\BMW_sv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168" y="1012838"/>
            <a:ext cx="623813" cy="53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R:\Abteilung\Vertrieb\Vordrucke\Marketing\Logos Referenzkunden\Forschung - Entwicklung\John_Deer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620" y="2726179"/>
            <a:ext cx="872112" cy="44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7" descr="R:\Abteilung\Vertrieb\Vordrucke\Marketing\Logos Referenzkunden\Forschung - Entwicklung\audi-logo-wallpaper-543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217" y="990257"/>
            <a:ext cx="993880" cy="559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0" descr="R:\Abteilung\Vertrieb\Vordrucke\Marketing\Logos Referenzkunden\Forschung - Entwicklung\porsche-logo-and-wordmark-1024x768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719" y="922338"/>
            <a:ext cx="1366354" cy="76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045" y="4707312"/>
            <a:ext cx="2103228" cy="276049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16" y="1017528"/>
            <a:ext cx="1835495" cy="308531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226" y="4432037"/>
            <a:ext cx="961067" cy="364905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519" y="3607010"/>
            <a:ext cx="1337624" cy="286634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44" y="4313195"/>
            <a:ext cx="1282862" cy="289449"/>
          </a:xfrm>
          <a:prstGeom prst="rect">
            <a:avLst/>
          </a:prstGeom>
        </p:spPr>
      </p:pic>
      <p:pic>
        <p:nvPicPr>
          <p:cNvPr id="20" name="Picture 9" descr="R:\Abteilung\Vertrieb\Vordrucke\Marketing\Logos Referenzkunden\Forschung - Entwicklung\Hilti.gif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97" y="3573814"/>
            <a:ext cx="1352550" cy="21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SK innovation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892" y="2399664"/>
            <a:ext cx="1550239" cy="382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83" y="3005903"/>
            <a:ext cx="11715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903" y="886825"/>
            <a:ext cx="943223" cy="943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841" y="3409759"/>
            <a:ext cx="1558699" cy="394687"/>
          </a:xfrm>
          <a:prstGeom prst="rect">
            <a:avLst/>
          </a:prstGeom>
        </p:spPr>
      </p:pic>
      <p:pic>
        <p:nvPicPr>
          <p:cNvPr id="26" name="Picture 1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581" y="1774966"/>
            <a:ext cx="725552" cy="725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017" y="956374"/>
            <a:ext cx="567493" cy="567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837" y="1723219"/>
            <a:ext cx="1138812" cy="816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7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823" y="3766071"/>
            <a:ext cx="1686500" cy="59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8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263" y="3323479"/>
            <a:ext cx="1697182" cy="500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9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580" y="2949385"/>
            <a:ext cx="897785" cy="429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1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262" y="4764994"/>
            <a:ext cx="1637754" cy="21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3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07" y="1838230"/>
            <a:ext cx="1143866" cy="322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9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327" y="2439722"/>
            <a:ext cx="1155965" cy="320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0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563" y="1932198"/>
            <a:ext cx="990106" cy="41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1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740" y="2423426"/>
            <a:ext cx="1003399" cy="1003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2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569" y="3297069"/>
            <a:ext cx="892160" cy="892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3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413" y="3893917"/>
            <a:ext cx="1086148" cy="472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4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08" y="2393376"/>
            <a:ext cx="945734" cy="4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5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191" y="4812347"/>
            <a:ext cx="1452858" cy="203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36"/>
          <p:cNvPicPr>
            <a:picLocks noChangeAspect="1" noChangeArrowheads="1"/>
          </p:cNvPicPr>
          <p:nvPr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00" b="25453"/>
          <a:stretch/>
        </p:blipFill>
        <p:spPr bwMode="auto">
          <a:xfrm>
            <a:off x="116189" y="1382900"/>
            <a:ext cx="1588038" cy="32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37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596" y="2676380"/>
            <a:ext cx="1018630" cy="563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38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344" y="2500518"/>
            <a:ext cx="660833" cy="629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1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734" y="1330027"/>
            <a:ext cx="1193332" cy="387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3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998" y="3921757"/>
            <a:ext cx="1090071" cy="604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4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806" y="1823209"/>
            <a:ext cx="1475716" cy="458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937" y="4122554"/>
            <a:ext cx="1352237" cy="236738"/>
          </a:xfrm>
          <a:prstGeom prst="rect">
            <a:avLst/>
          </a:prstGeom>
        </p:spPr>
      </p:pic>
      <p:sp>
        <p:nvSpPr>
          <p:cNvPr id="48" name="Abgerundetes Rechteck 47"/>
          <p:cNvSpPr/>
          <p:nvPr/>
        </p:nvSpPr>
        <p:spPr>
          <a:xfrm>
            <a:off x="1287037" y="86950"/>
            <a:ext cx="7552396" cy="615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2800" b="1" dirty="0">
                <a:solidFill>
                  <a:srgbClr val="00366C"/>
                </a:solidFill>
              </a:rPr>
              <a:t>Referenzen Test- und Simulationssysteme</a:t>
            </a:r>
          </a:p>
        </p:txBody>
      </p:sp>
    </p:spTree>
    <p:extLst>
      <p:ext uri="{BB962C8B-B14F-4D97-AF65-F5344CB8AC3E}">
        <p14:creationId xmlns:p14="http://schemas.microsoft.com/office/powerpoint/2010/main" val="317415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"/>
          <p:cNvSpPr>
            <a:spLocks noChangeArrowheads="1"/>
          </p:cNvSpPr>
          <p:nvPr/>
        </p:nvSpPr>
        <p:spPr bwMode="auto">
          <a:xfrm>
            <a:off x="1" y="4561285"/>
            <a:ext cx="3357563" cy="546497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altLang="de-DE"/>
          </a:p>
        </p:txBody>
      </p:sp>
      <p:graphicFrame>
        <p:nvGraphicFramePr>
          <p:cNvPr id="32" name="Group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0549923"/>
              </p:ext>
            </p:extLst>
          </p:nvPr>
        </p:nvGraphicFramePr>
        <p:xfrm>
          <a:off x="252165" y="972510"/>
          <a:ext cx="5085188" cy="3676132"/>
        </p:xfrm>
        <a:graphic>
          <a:graphicData uri="http://schemas.openxmlformats.org/drawingml/2006/table">
            <a:tbl>
              <a:tblPr/>
              <a:tblGrid>
                <a:gridCol w="22848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954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049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85057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Fertigungsprogramm:</a:t>
                      </a:r>
                      <a:endParaRPr kumimoji="0" lang="de-DE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34286" marB="342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66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9205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I-TS-3870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Bidirektionale </a:t>
                      </a:r>
                      <a:r>
                        <a:rPr kumimoji="0" lang="de-DE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Batterietest- und </a:t>
                      </a:r>
                      <a:r>
                        <a:rPr kumimoji="0" lang="de-DE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Simulationssysteme (DC-Quelle/Senke)</a:t>
                      </a:r>
                      <a:endParaRPr kumimoji="0" lang="de-DE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34286" marB="3428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9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DC-Quelle Senke                                  bis zu 4 Kanälen a 1000A im Ausgang</a:t>
                      </a:r>
                    </a:p>
                  </a:txBody>
                  <a:tcPr marT="34286" marB="3428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9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60 – 650 kW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9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5-1000 V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bis 1300 kW Systemleistung</a:t>
                      </a:r>
                      <a:endParaRPr kumimoji="0" lang="de-DE" sz="9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34286" marB="3428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849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MI-TS-3871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Bidirektionale Mehrkanal Batterietest- und Simulationssysteme </a:t>
                      </a:r>
                      <a:r>
                        <a:rPr kumimoji="0" lang="de-DE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(DC-Quelle/Senke)  2 oder 4 Kanäle</a:t>
                      </a:r>
                      <a:endParaRPr kumimoji="0" lang="de-DE" sz="9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34286" marB="3428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200 A, 600 A, 1000 A</a:t>
                      </a:r>
                      <a:endParaRPr kumimoji="0" lang="de-DE" sz="9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34286" marB="3428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9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60 – 650 kW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9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 – 1000 V DC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9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Bis zu 4000 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9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(4 x 1000 A parallel)</a:t>
                      </a:r>
                      <a:endParaRPr kumimoji="0" lang="de-DE" sz="9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34286" marB="3428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849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F-TS-3891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Brennstoffzellentester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(Dauertest)</a:t>
                      </a:r>
                      <a:endParaRPr kumimoji="0" lang="de-DE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34286" marB="3428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Bis zu 1300 A</a:t>
                      </a:r>
                      <a:endParaRPr kumimoji="0" lang="de-DE" sz="9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34286" marB="3428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9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567 kW</a:t>
                      </a:r>
                      <a:endParaRPr kumimoji="0" lang="de-DE" sz="9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34286" marB="3428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4849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I-TS-3872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Bidirektionale Batterietest- und Simulationssysteme (DC-Quelle/Senke)</a:t>
                      </a:r>
                      <a:endParaRPr kumimoji="0" lang="de-DE" sz="9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34286" marB="3428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9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34286" marB="3428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9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Bis zu 1500 V DC</a:t>
                      </a:r>
                      <a:endParaRPr kumimoji="0" lang="de-DE" sz="9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34286" marB="3428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849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BR-TS-DC-3867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Hochgenaue </a:t>
                      </a:r>
                      <a:r>
                        <a:rPr kumimoji="0" lang="de-DE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Batterietester für die Batterieentwicklung</a:t>
                      </a:r>
                    </a:p>
                  </a:txBody>
                  <a:tcPr marT="34286" marB="3428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mit </a:t>
                      </a:r>
                      <a:r>
                        <a:rPr kumimoji="0" lang="de-DE" sz="900" b="0" i="0" u="none" strike="noStrike" kern="1200" cap="none" spc="0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BaSyTec</a:t>
                      </a:r>
                      <a:r>
                        <a:rPr kumimoji="0" lang="de-DE" sz="9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Soft- und Hardware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bis </a:t>
                      </a:r>
                      <a:r>
                        <a:rPr kumimoji="0" lang="de-DE" sz="9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1000 A</a:t>
                      </a:r>
                      <a:endParaRPr kumimoji="0" lang="de-DE" sz="9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34286" marB="3428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9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10 – 500 kW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9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 – 1000 V</a:t>
                      </a:r>
                      <a:endParaRPr kumimoji="0" lang="de-DE" sz="9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34286" marB="3428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016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TS-AC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Uni- </a:t>
                      </a:r>
                      <a:r>
                        <a:rPr kumimoji="0" lang="de-DE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und Bidirektionale Systeme zur </a:t>
                      </a:r>
                      <a:r>
                        <a:rPr kumimoji="0" lang="de-DE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Netzsimulation (DC-Quelle7Senke)</a:t>
                      </a:r>
                      <a:endParaRPr kumimoji="0" lang="de-DE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34286" marB="3428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9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Bis zu 400 Hz</a:t>
                      </a:r>
                      <a:endParaRPr kumimoji="0" lang="de-DE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9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34286" marB="3428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10 – 500 kVA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bis </a:t>
                      </a:r>
                      <a:r>
                        <a:rPr kumimoji="0" lang="de-DE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zu 1000V</a:t>
                      </a:r>
                      <a:endParaRPr kumimoji="0" lang="de-DE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Systemleistung bis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 MW</a:t>
                      </a:r>
                    </a:p>
                  </a:txBody>
                  <a:tcPr marT="34286" marB="3428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33" name="Rectangle 90"/>
          <p:cNvSpPr>
            <a:spLocks noChangeArrowheads="1"/>
          </p:cNvSpPr>
          <p:nvPr/>
        </p:nvSpPr>
        <p:spPr bwMode="auto">
          <a:xfrm>
            <a:off x="5409910" y="3997152"/>
            <a:ext cx="367807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altLang="de-DE" sz="1100" b="1" dirty="0"/>
              <a:t>►Kundenspezifische Anlagen nach Anforderung◄</a:t>
            </a:r>
          </a:p>
        </p:txBody>
      </p:sp>
      <p:sp>
        <p:nvSpPr>
          <p:cNvPr id="8" name="Abgerundetes Rechteck 7"/>
          <p:cNvSpPr/>
          <p:nvPr/>
        </p:nvSpPr>
        <p:spPr>
          <a:xfrm>
            <a:off x="1287037" y="86950"/>
            <a:ext cx="7552396" cy="615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2800" b="1" dirty="0">
                <a:solidFill>
                  <a:srgbClr val="00366C"/>
                </a:solidFill>
              </a:rPr>
              <a:t>Produkte – Test- und Simulationssysteme</a:t>
            </a:r>
          </a:p>
        </p:txBody>
      </p:sp>
      <p:pic>
        <p:nvPicPr>
          <p:cNvPr id="7" name="Picture 2" descr="S:\Marketing\2017-09\1280a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008" y="1208799"/>
            <a:ext cx="3453760" cy="262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865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5176837" y="4084381"/>
            <a:ext cx="3357563" cy="728663"/>
          </a:xfrm>
          <a:prstGeom prst="rect">
            <a:avLst/>
          </a:prstGeom>
          <a:solidFill>
            <a:sysClr val="window" lastClr="FFFFFF"/>
          </a:solidFill>
          <a:ln w="12700">
            <a:solidFill>
              <a:sysClr val="window" lastClr="FFFFFF"/>
            </a:solidFill>
            <a:miter lim="800000"/>
            <a:headEnd type="none" w="sm" len="sm"/>
            <a:tailEnd type="none" w="sm" len="sm"/>
          </a:ln>
        </p:spPr>
        <p:txBody>
          <a:bodyPr wrap="none" lIns="91440" tIns="45720" rIns="91440" bIns="4572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de-DE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8" name="Rectangle 90"/>
          <p:cNvSpPr>
            <a:spLocks noChangeArrowheads="1"/>
          </p:cNvSpPr>
          <p:nvPr/>
        </p:nvSpPr>
        <p:spPr bwMode="auto">
          <a:xfrm>
            <a:off x="4889627" y="3863462"/>
            <a:ext cx="48709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altLang="de-DE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Customer specific design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altLang="de-DE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request</a:t>
            </a:r>
          </a:p>
        </p:txBody>
      </p:sp>
      <p:pic>
        <p:nvPicPr>
          <p:cNvPr id="9" name="Picture 2" descr="S:\Marketing\2017-09\1280a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765" y="1005839"/>
            <a:ext cx="3482738" cy="2642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Tabelle 5">
            <a:extLst>
              <a:ext uri="{FF2B5EF4-FFF2-40B4-BE49-F238E27FC236}">
                <a16:creationId xmlns:a16="http://schemas.microsoft.com/office/drawing/2014/main" xmlns="" id="{9646DBC7-9A32-47FB-9DEF-DEC96A85A1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2442171"/>
              </p:ext>
            </p:extLst>
          </p:nvPr>
        </p:nvGraphicFramePr>
        <p:xfrm>
          <a:off x="60961" y="846309"/>
          <a:ext cx="5215889" cy="3989708"/>
        </p:xfrm>
        <a:graphic>
          <a:graphicData uri="http://schemas.openxmlformats.org/drawingml/2006/table">
            <a:tbl>
              <a:tblPr firstRow="1" bandRow="1"/>
              <a:tblGrid>
                <a:gridCol w="2587512">
                  <a:extLst>
                    <a:ext uri="{9D8B030D-6E8A-4147-A177-3AD203B41FA5}">
                      <a16:colId xmlns:a16="http://schemas.microsoft.com/office/drawing/2014/main" xmlns="" val="1529609"/>
                    </a:ext>
                  </a:extLst>
                </a:gridCol>
                <a:gridCol w="1002999">
                  <a:extLst>
                    <a:ext uri="{9D8B030D-6E8A-4147-A177-3AD203B41FA5}">
                      <a16:colId xmlns:a16="http://schemas.microsoft.com/office/drawing/2014/main" xmlns="" val="3722670585"/>
                    </a:ext>
                  </a:extLst>
                </a:gridCol>
                <a:gridCol w="1625378">
                  <a:extLst>
                    <a:ext uri="{9D8B030D-6E8A-4147-A177-3AD203B41FA5}">
                      <a16:colId xmlns:a16="http://schemas.microsoft.com/office/drawing/2014/main" xmlns="" val="1946691215"/>
                    </a:ext>
                  </a:extLst>
                </a:gridCol>
              </a:tblGrid>
              <a:tr h="374147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de-DE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Manufacturing </a:t>
                      </a:r>
                      <a:r>
                        <a:rPr lang="en-GB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program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66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78431612"/>
                  </a:ext>
                </a:extLst>
              </a:tr>
              <a:tr h="6019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I-TS-3870</a:t>
                      </a:r>
                    </a:p>
                    <a:p>
                      <a:r>
                        <a:rPr lang="en-GB" sz="10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Bi-directional</a:t>
                      </a:r>
                      <a:r>
                        <a:rPr lang="de-DE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0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battery</a:t>
                      </a:r>
                      <a:r>
                        <a:rPr lang="de-DE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test- </a:t>
                      </a:r>
                      <a:r>
                        <a:rPr lang="de-DE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and</a:t>
                      </a:r>
                      <a:r>
                        <a:rPr lang="de-DE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simulation</a:t>
                      </a:r>
                      <a:r>
                        <a:rPr lang="de-DE" sz="1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system</a:t>
                      </a:r>
                      <a:r>
                        <a:rPr lang="de-DE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(DC-source-sink)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de-DE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 A</a:t>
                      </a:r>
                      <a:r>
                        <a:rPr lang="de-DE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de-DE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 A</a:t>
                      </a:r>
                      <a:r>
                        <a:rPr lang="de-DE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de-DE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 A</a:t>
                      </a:r>
                      <a:endParaRPr lang="de-DE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de-DE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 – 650 kW</a:t>
                      </a:r>
                      <a:br>
                        <a:rPr lang="de-DE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de-DE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</a:t>
                      </a:r>
                      <a:r>
                        <a:rPr lang="de-DE" sz="1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 </a:t>
                      </a:r>
                      <a:r>
                        <a:rPr lang="de-DE" sz="10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 V </a:t>
                      </a:r>
                      <a:r>
                        <a:rPr lang="de-DE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DC</a:t>
                      </a:r>
                    </a:p>
                    <a:p>
                      <a:pPr algn="l"/>
                      <a:r>
                        <a:rPr lang="de-DE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system</a:t>
                      </a:r>
                      <a:r>
                        <a:rPr lang="de-DE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</a:t>
                      </a:r>
                      <a:r>
                        <a:rPr lang="de-DE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0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</a:t>
                      </a:r>
                      <a:r>
                        <a:rPr lang="de-DE" sz="1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0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 MW</a:t>
                      </a:r>
                      <a:endParaRPr lang="de-DE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18460326"/>
                  </a:ext>
                </a:extLst>
              </a:tr>
              <a:tr h="7147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MI-TS-3871</a:t>
                      </a:r>
                    </a:p>
                    <a:p>
                      <a:r>
                        <a:rPr lang="de-DE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Bi-</a:t>
                      </a:r>
                      <a:r>
                        <a:rPr lang="de-DE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directional</a:t>
                      </a:r>
                      <a:r>
                        <a:rPr lang="de-DE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multi-</a:t>
                      </a:r>
                      <a:r>
                        <a:rPr lang="de-DE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channel</a:t>
                      </a:r>
                      <a:r>
                        <a:rPr lang="de-DE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battery</a:t>
                      </a:r>
                      <a:r>
                        <a:rPr lang="de-DE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test- and </a:t>
                      </a:r>
                      <a:r>
                        <a:rPr lang="de-DE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simulation</a:t>
                      </a:r>
                      <a:r>
                        <a:rPr lang="de-DE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system</a:t>
                      </a:r>
                      <a:r>
                        <a:rPr lang="de-DE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(DC-source-sink) 2 or 4 channels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de-DE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 A</a:t>
                      </a:r>
                      <a:r>
                        <a:rPr lang="de-DE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de-DE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 A</a:t>
                      </a:r>
                      <a:r>
                        <a:rPr lang="de-DE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de-DE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 A </a:t>
                      </a:r>
                      <a:endParaRPr lang="de-DE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60 – 650 kW</a:t>
                      </a:r>
                      <a:br>
                        <a:rPr kumimoji="0" lang="de-DE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kumimoji="0" lang="de-DE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 – </a:t>
                      </a:r>
                      <a:r>
                        <a:rPr kumimoji="0" lang="de-DE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1000 V </a:t>
                      </a:r>
                      <a:r>
                        <a:rPr kumimoji="0" lang="de-DE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DC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</a:t>
                      </a:r>
                      <a:r>
                        <a:rPr lang="de-DE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</a:t>
                      </a:r>
                      <a:r>
                        <a:rPr lang="de-DE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4000 A </a:t>
                      </a:r>
                      <a:endParaRPr lang="de-DE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de-DE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4x1000 A </a:t>
                      </a:r>
                      <a:r>
                        <a:rPr lang="de-DE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par.)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36674166"/>
                  </a:ext>
                </a:extLst>
              </a:tr>
              <a:tr h="58083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F-TS-3891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Fuel cell test-system</a:t>
                      </a:r>
                      <a:endParaRPr lang="en-US" sz="1000" b="0" kern="1200" baseline="0" dirty="0" smtClean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(long-term test)</a:t>
                      </a:r>
                      <a:endParaRPr lang="en-US" sz="1000" b="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000" kern="1200" dirty="0" err="1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up</a:t>
                      </a:r>
                      <a:r>
                        <a:rPr lang="de-DE" sz="10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000" kern="1200" dirty="0" err="1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</a:t>
                      </a:r>
                      <a:r>
                        <a:rPr lang="de-DE" sz="10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1300 A</a:t>
                      </a:r>
                      <a:endParaRPr lang="de-DE" sz="10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0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567 kW</a:t>
                      </a:r>
                      <a:endParaRPr lang="de-DE" sz="10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5396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I-TS-3872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Bi-</a:t>
                      </a:r>
                      <a:r>
                        <a:rPr lang="de-DE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directional</a:t>
                      </a:r>
                      <a:r>
                        <a:rPr lang="de-DE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battery</a:t>
                      </a:r>
                      <a:r>
                        <a:rPr lang="de-DE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test- and </a:t>
                      </a:r>
                      <a:r>
                        <a:rPr lang="de-DE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simulation</a:t>
                      </a:r>
                      <a:r>
                        <a:rPr lang="de-DE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system</a:t>
                      </a:r>
                      <a:r>
                        <a:rPr lang="de-DE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(DC-source-sink)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endParaRPr lang="de-DE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de-DE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</a:t>
                      </a:r>
                      <a:r>
                        <a:rPr lang="de-DE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</a:t>
                      </a:r>
                      <a:r>
                        <a:rPr lang="de-DE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1500V DC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62880366"/>
                  </a:ext>
                </a:extLst>
              </a:tr>
              <a:tr h="5705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BR-TS-DC-3867</a:t>
                      </a:r>
                      <a:endParaRPr lang="de-DE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 accurate battery tester for development (DC-source-sink)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de-DE" sz="1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</a:t>
                      </a:r>
                      <a:r>
                        <a:rPr lang="de-DE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</a:t>
                      </a:r>
                      <a:r>
                        <a:rPr lang="de-DE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 A</a:t>
                      </a:r>
                      <a:r>
                        <a:rPr lang="de-DE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de-DE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de-DE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BaSyTec</a:t>
                      </a:r>
                      <a:r>
                        <a:rPr lang="de-DE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pl-PL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</a:t>
                      </a:r>
                      <a:r>
                        <a:rPr lang="pl-PL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- 500 kW</a:t>
                      </a:r>
                    </a:p>
                    <a:p>
                      <a:pPr algn="l"/>
                      <a:r>
                        <a:rPr lang="pl-PL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</a:t>
                      </a:r>
                      <a:r>
                        <a:rPr lang="pl-PL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 1000</a:t>
                      </a:r>
                      <a:r>
                        <a:rPr lang="de-DE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pl-PL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13738733"/>
                  </a:ext>
                </a:extLst>
              </a:tr>
              <a:tr h="5988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TS-AC</a:t>
                      </a:r>
                      <a:endParaRPr lang="de-DE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Uni- and bidirectional systems for mains simulation (AC-source-sink)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 to </a:t>
                      </a:r>
                    </a:p>
                    <a:p>
                      <a:pPr algn="l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 Hz</a:t>
                      </a:r>
                      <a:endParaRPr lang="de-DE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10 - 500 kVA</a:t>
                      </a:r>
                    </a:p>
                    <a:p>
                      <a:pPr algn="l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 to 1000 V</a:t>
                      </a:r>
                    </a:p>
                    <a:p>
                      <a:pPr algn="l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system up to 1.0 MW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84403113"/>
                  </a:ext>
                </a:extLst>
              </a:tr>
            </a:tbl>
          </a:graphicData>
        </a:graphic>
      </p:graphicFrame>
      <p:sp>
        <p:nvSpPr>
          <p:cNvPr id="12" name="Abgerundetes Rechteck 11"/>
          <p:cNvSpPr/>
          <p:nvPr/>
        </p:nvSpPr>
        <p:spPr>
          <a:xfrm>
            <a:off x="1287037" y="86950"/>
            <a:ext cx="7552396" cy="615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2800" b="1" dirty="0">
                <a:solidFill>
                  <a:srgbClr val="00366C"/>
                </a:solidFill>
              </a:rPr>
              <a:t>Produkte – Test- und Simulationssysteme</a:t>
            </a:r>
          </a:p>
        </p:txBody>
      </p:sp>
    </p:spTree>
    <p:extLst>
      <p:ext uri="{BB962C8B-B14F-4D97-AF65-F5344CB8AC3E}">
        <p14:creationId xmlns:p14="http://schemas.microsoft.com/office/powerpoint/2010/main" val="360358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el 1"/>
          <p:cNvSpPr>
            <a:spLocks noGrp="1"/>
          </p:cNvSpPr>
          <p:nvPr>
            <p:ph type="title" idx="4294967295"/>
          </p:nvPr>
        </p:nvSpPr>
        <p:spPr>
          <a:xfrm>
            <a:off x="641350" y="800639"/>
            <a:ext cx="7861300" cy="400484"/>
          </a:xfrm>
          <a:prstGeom prst="rect">
            <a:avLst/>
          </a:prstGeom>
        </p:spPr>
        <p:txBody>
          <a:bodyPr/>
          <a:lstStyle/>
          <a:p>
            <a:r>
              <a:rPr lang="en-GB" altLang="de-DE" sz="1600" b="1" dirty="0" err="1">
                <a:solidFill>
                  <a:srgbClr val="00366C"/>
                </a:solidFill>
              </a:rPr>
              <a:t>Batterie</a:t>
            </a:r>
            <a:r>
              <a:rPr lang="en-GB" altLang="de-DE" sz="1600" b="1" dirty="0">
                <a:solidFill>
                  <a:srgbClr val="00366C"/>
                </a:solidFill>
              </a:rPr>
              <a:t> Test- und Simulation</a:t>
            </a:r>
            <a:br>
              <a:rPr lang="en-GB" altLang="de-DE" sz="1600" b="1" dirty="0">
                <a:solidFill>
                  <a:srgbClr val="00366C"/>
                </a:solidFill>
              </a:rPr>
            </a:br>
            <a:r>
              <a:rPr lang="en-GB" altLang="de-DE" sz="1600" b="1" dirty="0">
                <a:solidFill>
                  <a:srgbClr val="00366C"/>
                </a:solidFill>
              </a:rPr>
              <a:t>Infeed Test System - </a:t>
            </a:r>
            <a:r>
              <a:rPr lang="en-GB" altLang="de-DE" sz="1600" b="1" dirty="0" err="1">
                <a:solidFill>
                  <a:srgbClr val="00366C"/>
                </a:solidFill>
              </a:rPr>
              <a:t>Leistung</a:t>
            </a:r>
            <a:r>
              <a:rPr lang="en-GB" altLang="de-DE" sz="1600" b="1" dirty="0">
                <a:solidFill>
                  <a:srgbClr val="00366C"/>
                </a:solidFill>
              </a:rPr>
              <a:t> </a:t>
            </a:r>
            <a:r>
              <a:rPr lang="en-GB" altLang="de-DE" sz="1600" b="1" dirty="0" err="1">
                <a:solidFill>
                  <a:srgbClr val="00366C"/>
                </a:solidFill>
              </a:rPr>
              <a:t>bis</a:t>
            </a:r>
            <a:r>
              <a:rPr lang="en-GB" altLang="de-DE" sz="1600" b="1" dirty="0">
                <a:solidFill>
                  <a:srgbClr val="00366C"/>
                </a:solidFill>
              </a:rPr>
              <a:t> 1000 V/1000 A DC/AC</a:t>
            </a:r>
            <a:endParaRPr lang="en-US" altLang="de-DE" sz="1600" dirty="0">
              <a:solidFill>
                <a:srgbClr val="00366C"/>
              </a:solidFill>
            </a:endParaRPr>
          </a:p>
        </p:txBody>
      </p:sp>
      <p:grpSp>
        <p:nvGrpSpPr>
          <p:cNvPr id="24580" name="Group 34"/>
          <p:cNvGrpSpPr>
            <a:grpSpLocks/>
          </p:cNvGrpSpPr>
          <p:nvPr/>
        </p:nvGrpSpPr>
        <p:grpSpPr bwMode="auto">
          <a:xfrm>
            <a:off x="486718" y="1325274"/>
            <a:ext cx="8272812" cy="3680738"/>
            <a:chOff x="551" y="3277"/>
            <a:chExt cx="10688" cy="11682"/>
          </a:xfrm>
        </p:grpSpPr>
        <p:grpSp>
          <p:nvGrpSpPr>
            <p:cNvPr id="24583" name="Group 39"/>
            <p:cNvGrpSpPr>
              <a:grpSpLocks/>
            </p:cNvGrpSpPr>
            <p:nvPr/>
          </p:nvGrpSpPr>
          <p:grpSpPr bwMode="auto">
            <a:xfrm>
              <a:off x="6221" y="3277"/>
              <a:ext cx="5018" cy="3638"/>
              <a:chOff x="6548" y="2549"/>
              <a:chExt cx="5018" cy="3638"/>
            </a:xfrm>
          </p:grpSpPr>
          <p:sp>
            <p:nvSpPr>
              <p:cNvPr id="24606" name="Text Box 40"/>
              <p:cNvSpPr txBox="1">
                <a:spLocks noChangeArrowheads="1"/>
              </p:cNvSpPr>
              <p:nvPr/>
            </p:nvSpPr>
            <p:spPr bwMode="auto">
              <a:xfrm>
                <a:off x="6548" y="2549"/>
                <a:ext cx="5018" cy="3638"/>
              </a:xfrm>
              <a:prstGeom prst="rect">
                <a:avLst/>
              </a:prstGeom>
              <a:solidFill>
                <a:srgbClr val="FFFFFF">
                  <a:alpha val="0"/>
                </a:srgbClr>
              </a:solidFill>
              <a:ln w="25400">
                <a:solidFill>
                  <a:srgbClr val="00206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Aft>
                    <a:spcPts val="600"/>
                  </a:spcAft>
                </a:pPr>
                <a:r>
                  <a:rPr lang="de-DE" sz="1200" dirty="0">
                    <a:sym typeface="Symbol" pitchFamily="18" charset="2"/>
                  </a:rPr>
                  <a:t>Simulation von Solaranlagen</a:t>
                </a:r>
                <a:endParaRPr lang="de-DE" sz="1000" dirty="0"/>
              </a:p>
              <a:p>
                <a:pPr eaLnBrk="1" hangingPunct="1">
                  <a:spcAft>
                    <a:spcPts val="1000"/>
                  </a:spcAft>
                </a:pPr>
                <a:endParaRPr lang="de-DE" sz="1100" dirty="0">
                  <a:latin typeface="Times New Roman" pitchFamily="18" charset="0"/>
                </a:endParaRPr>
              </a:p>
              <a:p>
                <a:pPr eaLnBrk="1" hangingPunct="1">
                  <a:spcAft>
                    <a:spcPts val="1000"/>
                  </a:spcAft>
                </a:pPr>
                <a:endParaRPr lang="de-DE" sz="1100" dirty="0">
                  <a:latin typeface="Times New Roman" pitchFamily="18" charset="0"/>
                </a:endParaRPr>
              </a:p>
              <a:p>
                <a:pPr eaLnBrk="1" hangingPunct="1">
                  <a:spcAft>
                    <a:spcPts val="1000"/>
                  </a:spcAft>
                </a:pPr>
                <a:endParaRPr lang="de-DE" sz="1100" dirty="0">
                  <a:latin typeface="Times New Roman" pitchFamily="18" charset="0"/>
                </a:endParaRPr>
              </a:p>
              <a:p>
                <a:pPr eaLnBrk="1" hangingPunct="1"/>
                <a:endParaRPr lang="de-DE" dirty="0"/>
              </a:p>
            </p:txBody>
          </p:sp>
          <p:pic>
            <p:nvPicPr>
              <p:cNvPr id="24607" name="Picture 41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50" y="3724"/>
                <a:ext cx="2884" cy="23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4584" name="Group 42"/>
            <p:cNvGrpSpPr>
              <a:grpSpLocks/>
            </p:cNvGrpSpPr>
            <p:nvPr/>
          </p:nvGrpSpPr>
          <p:grpSpPr bwMode="auto">
            <a:xfrm>
              <a:off x="6221" y="7189"/>
              <a:ext cx="5018" cy="3402"/>
              <a:chOff x="6432" y="6461"/>
              <a:chExt cx="5018" cy="3402"/>
            </a:xfrm>
          </p:grpSpPr>
          <p:sp>
            <p:nvSpPr>
              <p:cNvPr id="24604" name="Text Box 43"/>
              <p:cNvSpPr txBox="1">
                <a:spLocks noChangeArrowheads="1"/>
              </p:cNvSpPr>
              <p:nvPr/>
            </p:nvSpPr>
            <p:spPr bwMode="auto">
              <a:xfrm>
                <a:off x="6432" y="6461"/>
                <a:ext cx="5018" cy="3402"/>
              </a:xfrm>
              <a:prstGeom prst="rect">
                <a:avLst/>
              </a:prstGeom>
              <a:solidFill>
                <a:srgbClr val="FFFFFF">
                  <a:alpha val="0"/>
                </a:srgbClr>
              </a:solidFill>
              <a:ln w="25400">
                <a:solidFill>
                  <a:srgbClr val="00206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Aft>
                    <a:spcPts val="600"/>
                  </a:spcAft>
                </a:pPr>
                <a:r>
                  <a:rPr lang="de-DE" sz="1100" u="sng" dirty="0"/>
                  <a:t>Wechselrichter für Brennstoffzellenbetrieb</a:t>
                </a:r>
              </a:p>
              <a:p>
                <a:pPr eaLnBrk="1" hangingPunct="1"/>
                <a:r>
                  <a:rPr lang="de-DE" sz="1200" dirty="0">
                    <a:sym typeface="Symbol" pitchFamily="18" charset="2"/>
                  </a:rPr>
                  <a:t></a:t>
                </a:r>
                <a:r>
                  <a:rPr lang="de-DE" sz="1400" dirty="0">
                    <a:sym typeface="Symbol" pitchFamily="18" charset="2"/>
                  </a:rPr>
                  <a:t> </a:t>
                </a:r>
                <a:r>
                  <a:rPr lang="de-DE" sz="1000" dirty="0" err="1"/>
                  <a:t>Entkoppel</a:t>
                </a:r>
                <a:r>
                  <a:rPr lang="de-DE" sz="1000" dirty="0"/>
                  <a:t>-Dioden gegen Quellen-Betrieb</a:t>
                </a:r>
              </a:p>
            </p:txBody>
          </p:sp>
          <p:pic>
            <p:nvPicPr>
              <p:cNvPr id="24605" name="Picture 44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55" y="7953"/>
                <a:ext cx="2544" cy="18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4585" name="Group 45"/>
            <p:cNvGrpSpPr>
              <a:grpSpLocks/>
            </p:cNvGrpSpPr>
            <p:nvPr/>
          </p:nvGrpSpPr>
          <p:grpSpPr bwMode="auto">
            <a:xfrm>
              <a:off x="6221" y="10837"/>
              <a:ext cx="5018" cy="4122"/>
              <a:chOff x="6432" y="10109"/>
              <a:chExt cx="5018" cy="4122"/>
            </a:xfrm>
          </p:grpSpPr>
          <p:sp>
            <p:nvSpPr>
              <p:cNvPr id="24602" name="Text Box 46"/>
              <p:cNvSpPr txBox="1">
                <a:spLocks noChangeArrowheads="1"/>
              </p:cNvSpPr>
              <p:nvPr/>
            </p:nvSpPr>
            <p:spPr bwMode="auto">
              <a:xfrm>
                <a:off x="6432" y="10109"/>
                <a:ext cx="5018" cy="4122"/>
              </a:xfrm>
              <a:prstGeom prst="rect">
                <a:avLst/>
              </a:prstGeom>
              <a:solidFill>
                <a:srgbClr val="FFFFFF">
                  <a:alpha val="0"/>
                </a:srgbClr>
              </a:solidFill>
              <a:ln w="25400">
                <a:solidFill>
                  <a:srgbClr val="00206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Aft>
                    <a:spcPts val="600"/>
                  </a:spcAft>
                </a:pPr>
                <a:r>
                  <a:rPr lang="de-DE" sz="1100" u="sng" dirty="0"/>
                  <a:t>DC-Quelle / Senke für Batteriesimulation</a:t>
                </a:r>
              </a:p>
              <a:p>
                <a:pPr eaLnBrk="1" hangingPunct="1">
                  <a:spcAft>
                    <a:spcPts val="600"/>
                  </a:spcAft>
                </a:pPr>
                <a:r>
                  <a:rPr lang="de-DE" sz="1200" dirty="0">
                    <a:sym typeface="Symbol" pitchFamily="18" charset="2"/>
                  </a:rPr>
                  <a:t>  </a:t>
                </a:r>
                <a:r>
                  <a:rPr lang="de-DE" sz="1000" dirty="0"/>
                  <a:t>Ausregelzeit &lt; 2 </a:t>
                </a:r>
                <a:r>
                  <a:rPr lang="de-DE" sz="1000" dirty="0" err="1"/>
                  <a:t>ms</a:t>
                </a:r>
                <a:r>
                  <a:rPr lang="de-DE" sz="1000" dirty="0"/>
                  <a:t> (0 – 100 % Laständerung)</a:t>
                </a:r>
              </a:p>
              <a:p>
                <a:pPr eaLnBrk="1" hangingPunct="1"/>
                <a:r>
                  <a:rPr lang="de-DE" sz="1000" dirty="0">
                    <a:sym typeface="Symbol" pitchFamily="18" charset="2"/>
                  </a:rPr>
                  <a:t> </a:t>
                </a:r>
                <a:r>
                  <a:rPr lang="de-DE" sz="1000" dirty="0"/>
                  <a:t> Optionalen Prüflingsschutz mittels Entladeeinheit</a:t>
                </a:r>
              </a:p>
              <a:p>
                <a:pPr eaLnBrk="1" hangingPunct="1"/>
                <a:endParaRPr lang="de-DE" dirty="0"/>
              </a:p>
            </p:txBody>
          </p:sp>
          <p:pic>
            <p:nvPicPr>
              <p:cNvPr id="24603" name="Picture 47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77" y="12365"/>
                <a:ext cx="2373" cy="16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4586" name="Group 48"/>
            <p:cNvGrpSpPr>
              <a:grpSpLocks/>
            </p:cNvGrpSpPr>
            <p:nvPr/>
          </p:nvGrpSpPr>
          <p:grpSpPr bwMode="auto">
            <a:xfrm>
              <a:off x="551" y="7468"/>
              <a:ext cx="5121" cy="7491"/>
              <a:chOff x="376" y="6740"/>
              <a:chExt cx="5121" cy="7491"/>
            </a:xfrm>
          </p:grpSpPr>
          <p:sp>
            <p:nvSpPr>
              <p:cNvPr id="24598" name="Text Box 49"/>
              <p:cNvSpPr txBox="1">
                <a:spLocks noChangeArrowheads="1"/>
              </p:cNvSpPr>
              <p:nvPr/>
            </p:nvSpPr>
            <p:spPr bwMode="auto">
              <a:xfrm>
                <a:off x="376" y="6740"/>
                <a:ext cx="5121" cy="7491"/>
              </a:xfrm>
              <a:prstGeom prst="rect">
                <a:avLst/>
              </a:prstGeom>
              <a:solidFill>
                <a:srgbClr val="FFFFFF">
                  <a:alpha val="0"/>
                </a:srgbClr>
              </a:solidFill>
              <a:ln w="25400">
                <a:solidFill>
                  <a:srgbClr val="00206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Aft>
                    <a:spcPts val="600"/>
                  </a:spcAft>
                </a:pPr>
                <a:r>
                  <a:rPr lang="de-DE" sz="1100" u="sng" dirty="0"/>
                  <a:t>DC-Quelle / Senke als Batterie-Tester </a:t>
                </a:r>
              </a:p>
              <a:p>
                <a:pPr eaLnBrk="1" hangingPunct="1">
                  <a:spcAft>
                    <a:spcPts val="600"/>
                  </a:spcAft>
                </a:pPr>
                <a:r>
                  <a:rPr lang="de-DE" sz="1000" dirty="0">
                    <a:sym typeface="Symbol" pitchFamily="18" charset="2"/>
                  </a:rPr>
                  <a:t> </a:t>
                </a:r>
                <a:r>
                  <a:rPr lang="de-DE" sz="1000" dirty="0"/>
                  <a:t>Stromanstiegszeit &lt; 1,0 </a:t>
                </a:r>
                <a:r>
                  <a:rPr lang="de-DE" sz="1000" dirty="0" err="1"/>
                  <a:t>ms</a:t>
                </a:r>
                <a:r>
                  <a:rPr lang="de-DE" sz="1000" dirty="0"/>
                  <a:t> </a:t>
                </a:r>
                <a:br>
                  <a:rPr lang="de-DE" sz="1000" dirty="0"/>
                </a:br>
                <a:r>
                  <a:rPr lang="de-DE" sz="1000" dirty="0"/>
                  <a:t>  (10 – 90 %)</a:t>
                </a:r>
                <a:endParaRPr lang="de-DE" sz="1000" dirty="0">
                  <a:sym typeface="Symbol" pitchFamily="18" charset="2"/>
                </a:endParaRPr>
              </a:p>
              <a:p>
                <a:pPr eaLnBrk="1" hangingPunct="1">
                  <a:spcAft>
                    <a:spcPts val="600"/>
                  </a:spcAft>
                  <a:buFont typeface="Symbol" pitchFamily="18" charset="2"/>
                  <a:buChar char="·"/>
                </a:pPr>
                <a:r>
                  <a:rPr lang="de-DE" sz="1000" dirty="0"/>
                  <a:t> Ausgangsschütze für Trennung unter </a:t>
                </a:r>
                <a:br>
                  <a:rPr lang="de-DE" sz="1000" dirty="0"/>
                </a:br>
                <a:r>
                  <a:rPr lang="de-DE" sz="1000" dirty="0"/>
                  <a:t>  Last (optional)</a:t>
                </a:r>
              </a:p>
              <a:p>
                <a:pPr eaLnBrk="1" hangingPunct="1">
                  <a:spcAft>
                    <a:spcPts val="600"/>
                  </a:spcAft>
                  <a:buFont typeface="Symbol" pitchFamily="18" charset="2"/>
                  <a:buChar char="·"/>
                </a:pPr>
                <a:r>
                  <a:rPr lang="de-DE" sz="1000" dirty="0"/>
                  <a:t> Strombereichserweiterung für</a:t>
                </a:r>
                <a:br>
                  <a:rPr lang="de-DE" sz="1000" dirty="0"/>
                </a:br>
                <a:r>
                  <a:rPr lang="de-DE" sz="1000" dirty="0"/>
                  <a:t>   kleineren Strombereich (optional)</a:t>
                </a:r>
              </a:p>
              <a:p>
                <a:pPr eaLnBrk="1" hangingPunct="1">
                  <a:spcAft>
                    <a:spcPts val="600"/>
                  </a:spcAft>
                  <a:buFont typeface="Symbol" pitchFamily="18" charset="2"/>
                  <a:buChar char="·"/>
                </a:pPr>
                <a:r>
                  <a:rPr lang="de-DE" sz="1000" dirty="0"/>
                  <a:t> </a:t>
                </a:r>
                <a:r>
                  <a:rPr lang="de-DE" sz="1000" dirty="0">
                    <a:sym typeface="Symbol" pitchFamily="18" charset="2"/>
                  </a:rPr>
                  <a:t>E</a:t>
                </a:r>
                <a:r>
                  <a:rPr lang="de-DE" sz="1000" dirty="0"/>
                  <a:t>rhöhung der Genauigkeit auf 0,05 % </a:t>
                </a:r>
                <a:br>
                  <a:rPr lang="de-DE" sz="1000" dirty="0"/>
                </a:br>
                <a:r>
                  <a:rPr lang="de-DE" sz="1000" dirty="0"/>
                  <a:t>   mit Steuersoftware (System </a:t>
                </a:r>
                <a:r>
                  <a:rPr lang="de-DE" sz="1000" dirty="0" err="1"/>
                  <a:t>BaSyTec</a:t>
                </a:r>
                <a:r>
                  <a:rPr lang="de-DE" sz="1000" dirty="0"/>
                  <a:t>)</a:t>
                </a:r>
              </a:p>
            </p:txBody>
          </p:sp>
          <p:grpSp>
            <p:nvGrpSpPr>
              <p:cNvPr id="24599" name="Group 50"/>
              <p:cNvGrpSpPr>
                <a:grpSpLocks/>
              </p:cNvGrpSpPr>
              <p:nvPr/>
            </p:nvGrpSpPr>
            <p:grpSpPr bwMode="auto">
              <a:xfrm>
                <a:off x="1319" y="12304"/>
                <a:ext cx="2781" cy="1697"/>
                <a:chOff x="1399" y="12571"/>
                <a:chExt cx="2781" cy="1697"/>
              </a:xfrm>
            </p:grpSpPr>
            <p:pic>
              <p:nvPicPr>
                <p:cNvPr id="24600" name="Picture 51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99" y="12572"/>
                  <a:ext cx="1628" cy="16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4601" name="Picture 5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3512" y="12571"/>
                  <a:ext cx="668" cy="16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pic>
        <p:nvPicPr>
          <p:cNvPr id="101" name="Grafik 100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16627" y="1325274"/>
            <a:ext cx="1469423" cy="1232584"/>
          </a:xfrm>
          <a:prstGeom prst="rect">
            <a:avLst/>
          </a:prstGeom>
          <a:noFill/>
        </p:spPr>
      </p:pic>
      <p:cxnSp>
        <p:nvCxnSpPr>
          <p:cNvPr id="20" name="AutoShape 58"/>
          <p:cNvCxnSpPr>
            <a:cxnSpLocks noChangeShapeType="1"/>
          </p:cNvCxnSpPr>
          <p:nvPr/>
        </p:nvCxnSpPr>
        <p:spPr bwMode="auto">
          <a:xfrm>
            <a:off x="4580287" y="2057820"/>
            <a:ext cx="546380" cy="0"/>
          </a:xfrm>
          <a:prstGeom prst="straightConnector1">
            <a:avLst/>
          </a:prstGeom>
          <a:noFill/>
          <a:ln w="28575">
            <a:solidFill>
              <a:srgbClr val="E36C0A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AutoShape 59"/>
          <p:cNvCxnSpPr>
            <a:cxnSpLocks noChangeShapeType="1"/>
          </p:cNvCxnSpPr>
          <p:nvPr/>
        </p:nvCxnSpPr>
        <p:spPr bwMode="auto">
          <a:xfrm>
            <a:off x="4580288" y="3238584"/>
            <a:ext cx="451963" cy="0"/>
          </a:xfrm>
          <a:prstGeom prst="straightConnector1">
            <a:avLst/>
          </a:prstGeom>
          <a:noFill/>
          <a:ln w="28575">
            <a:solidFill>
              <a:srgbClr val="E36C0A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AutoShape 60"/>
          <p:cNvCxnSpPr>
            <a:cxnSpLocks noChangeShapeType="1"/>
          </p:cNvCxnSpPr>
          <p:nvPr/>
        </p:nvCxnSpPr>
        <p:spPr bwMode="auto">
          <a:xfrm>
            <a:off x="4562488" y="4652642"/>
            <a:ext cx="469763" cy="0"/>
          </a:xfrm>
          <a:prstGeom prst="straightConnector1">
            <a:avLst/>
          </a:prstGeom>
          <a:noFill/>
          <a:ln w="28575">
            <a:solidFill>
              <a:srgbClr val="E36C0A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AutoShape 61"/>
          <p:cNvCxnSpPr>
            <a:cxnSpLocks noChangeShapeType="1"/>
          </p:cNvCxnSpPr>
          <p:nvPr/>
        </p:nvCxnSpPr>
        <p:spPr bwMode="auto">
          <a:xfrm flipH="1">
            <a:off x="4110526" y="4842136"/>
            <a:ext cx="451963" cy="305"/>
          </a:xfrm>
          <a:prstGeom prst="straightConnector1">
            <a:avLst/>
          </a:prstGeom>
          <a:noFill/>
          <a:ln w="28575">
            <a:solidFill>
              <a:srgbClr val="E36C0A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AutoShape 62"/>
          <p:cNvCxnSpPr>
            <a:cxnSpLocks noChangeShapeType="1"/>
          </p:cNvCxnSpPr>
          <p:nvPr/>
        </p:nvCxnSpPr>
        <p:spPr bwMode="auto">
          <a:xfrm>
            <a:off x="4580287" y="2057821"/>
            <a:ext cx="0" cy="2784620"/>
          </a:xfrm>
          <a:prstGeom prst="straightConnector1">
            <a:avLst/>
          </a:prstGeom>
          <a:noFill/>
          <a:ln w="28575">
            <a:solidFill>
              <a:srgbClr val="E36C0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AutoShape 63"/>
          <p:cNvCxnSpPr>
            <a:cxnSpLocks noChangeShapeType="1"/>
          </p:cNvCxnSpPr>
          <p:nvPr/>
        </p:nvCxnSpPr>
        <p:spPr bwMode="auto">
          <a:xfrm flipH="1">
            <a:off x="3751431" y="2470874"/>
            <a:ext cx="852074" cy="1217"/>
          </a:xfrm>
          <a:prstGeom prst="straightConnector1">
            <a:avLst/>
          </a:prstGeom>
          <a:noFill/>
          <a:ln w="28575">
            <a:solidFill>
              <a:srgbClr val="E36C0A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Abgerundetes Rechteck 25"/>
          <p:cNvSpPr/>
          <p:nvPr/>
        </p:nvSpPr>
        <p:spPr>
          <a:xfrm>
            <a:off x="1287037" y="86950"/>
            <a:ext cx="7552396" cy="615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3000" b="1" dirty="0">
                <a:solidFill>
                  <a:srgbClr val="00366C"/>
                </a:solidFill>
              </a:rPr>
              <a:t>Produkte – DC-Quelle / Senke – I-TS</a:t>
            </a:r>
          </a:p>
        </p:txBody>
      </p:sp>
    </p:spTree>
    <p:extLst>
      <p:ext uri="{BB962C8B-B14F-4D97-AF65-F5344CB8AC3E}">
        <p14:creationId xmlns:p14="http://schemas.microsoft.com/office/powerpoint/2010/main" val="60411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7372439C-4983-4DF7-B8AA-55B654F1F476}"/>
              </a:ext>
            </a:extLst>
          </p:cNvPr>
          <p:cNvSpPr txBox="1"/>
          <p:nvPr/>
        </p:nvSpPr>
        <p:spPr>
          <a:xfrm>
            <a:off x="3213749" y="1347390"/>
            <a:ext cx="2412640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de-DE" sz="1500" b="1" dirty="0" smtClean="0">
                <a:solidFill>
                  <a:srgbClr val="2B467D"/>
                </a:solidFill>
                <a:latin typeface="+mn-lt"/>
                <a:cs typeface="Arial" panose="020B0604020202020204" pitchFamily="34" charset="0"/>
              </a:rPr>
              <a:t>Stromversorgungs-lösungen...</a:t>
            </a:r>
            <a:endParaRPr lang="de-DE" sz="1500" b="1" dirty="0">
              <a:solidFill>
                <a:srgbClr val="2B467D"/>
              </a:solidFill>
              <a:latin typeface="+mn-lt"/>
              <a:cs typeface="Arial" panose="020B0604020202020204" pitchFamily="34" charset="0"/>
            </a:endParaRPr>
          </a:p>
          <a:p>
            <a:pPr algn="ctr"/>
            <a:r>
              <a:rPr lang="de-DE" sz="1500" b="1" dirty="0" smtClean="0">
                <a:solidFill>
                  <a:srgbClr val="2B467D"/>
                </a:solidFill>
                <a:latin typeface="+mn-lt"/>
                <a:cs typeface="Arial" panose="020B0604020202020204" pitchFamily="34" charset="0"/>
              </a:rPr>
              <a:t>…</a:t>
            </a:r>
            <a:r>
              <a:rPr lang="de-DE" sz="1500" b="1" dirty="0" err="1">
                <a:solidFill>
                  <a:srgbClr val="2B467D"/>
                </a:solidFill>
                <a:latin typeface="+mn-lt"/>
                <a:cs typeface="Arial" panose="020B0604020202020204" pitchFamily="34" charset="0"/>
              </a:rPr>
              <a:t>made</a:t>
            </a:r>
            <a:r>
              <a:rPr lang="de-DE" sz="1500" b="1" dirty="0">
                <a:solidFill>
                  <a:srgbClr val="2B467D"/>
                </a:solidFill>
                <a:latin typeface="+mn-lt"/>
                <a:cs typeface="Arial" panose="020B0604020202020204" pitchFamily="34" charset="0"/>
              </a:rPr>
              <a:t> in </a:t>
            </a:r>
          </a:p>
          <a:p>
            <a:pPr algn="ctr"/>
            <a:r>
              <a:rPr lang="de-DE" sz="1500" b="1" dirty="0">
                <a:solidFill>
                  <a:srgbClr val="2B467D"/>
                </a:solidFill>
                <a:latin typeface="+mn-lt"/>
                <a:cs typeface="Arial" panose="020B0604020202020204" pitchFamily="34" charset="0"/>
              </a:rPr>
              <a:t>Germany &amp; Austria</a:t>
            </a:r>
          </a:p>
        </p:txBody>
      </p:sp>
      <p:pic>
        <p:nvPicPr>
          <p:cNvPr id="8" name="Picture 2" descr="Q:\Marketing\Schongau\Schongau Gesamtfirma\Bearbeitet\20150804_BSE_SJ_0018_1.tif">
            <a:extLst>
              <a:ext uri="{FF2B5EF4-FFF2-40B4-BE49-F238E27FC236}">
                <a16:creationId xmlns:a16="http://schemas.microsoft.com/office/drawing/2014/main" xmlns="" id="{4627FDCE-C8F9-45F6-918D-1AC9B6C81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02" y="1007293"/>
            <a:ext cx="2547045" cy="1698029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Q:\Marketing\Inzing\Außenansicht Werk Inzing 2018.tif">
            <a:extLst>
              <a:ext uri="{FF2B5EF4-FFF2-40B4-BE49-F238E27FC236}">
                <a16:creationId xmlns:a16="http://schemas.microsoft.com/office/drawing/2014/main" xmlns="" id="{E273664F-F15D-4FB6-929B-BEA6F4E9E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587" y="1007293"/>
            <a:ext cx="2412640" cy="1698029"/>
          </a:xfrm>
          <a:prstGeom prst="rect">
            <a:avLst/>
          </a:prstGeom>
          <a:noFill/>
          <a:ln w="38100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hteck 11"/>
          <p:cNvSpPr/>
          <p:nvPr/>
        </p:nvSpPr>
        <p:spPr>
          <a:xfrm>
            <a:off x="1343721" y="135917"/>
            <a:ext cx="73662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800" b="1" dirty="0">
                <a:solidFill>
                  <a:srgbClr val="00366C"/>
                </a:solidFill>
              </a:rPr>
              <a:t>Firmenvorstellung</a:t>
            </a:r>
            <a:endParaRPr lang="de-DE" sz="2800" b="1" dirty="0"/>
          </a:p>
        </p:txBody>
      </p:sp>
      <p:sp>
        <p:nvSpPr>
          <p:cNvPr id="20" name="Rechteck 19"/>
          <p:cNvSpPr/>
          <p:nvPr/>
        </p:nvSpPr>
        <p:spPr>
          <a:xfrm>
            <a:off x="1272360" y="730294"/>
            <a:ext cx="13499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de-DE" altLang="de-DE" sz="1200" b="1" dirty="0" smtClean="0">
                <a:solidFill>
                  <a:srgbClr val="0036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Deutschland</a:t>
            </a:r>
            <a:endParaRPr lang="de-DE" altLang="de-DE" sz="1200" b="1" dirty="0">
              <a:solidFill>
                <a:srgbClr val="0036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Rechteck 73"/>
          <p:cNvSpPr/>
          <p:nvPr/>
        </p:nvSpPr>
        <p:spPr>
          <a:xfrm>
            <a:off x="6171614" y="751922"/>
            <a:ext cx="13499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de-DE" altLang="de-DE" sz="1200" b="1" dirty="0" smtClean="0">
                <a:solidFill>
                  <a:srgbClr val="0036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Österreich</a:t>
            </a:r>
            <a:endParaRPr lang="de-DE" altLang="de-DE" sz="1200" b="1" dirty="0">
              <a:solidFill>
                <a:srgbClr val="0036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 Box 3">
            <a:extLst>
              <a:ext uri="{FF2B5EF4-FFF2-40B4-BE49-F238E27FC236}">
                <a16:creationId xmlns="" xmlns:a16="http://schemas.microsoft.com/office/drawing/2014/main" id="{1F35C8BA-D7A7-4928-B282-75BEDA5B7B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007" y="2801753"/>
            <a:ext cx="2484835" cy="53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altLang="de-DE" sz="1500" b="1" dirty="0">
                <a:solidFill>
                  <a:srgbClr val="0036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Fertigung Schongau </a:t>
            </a:r>
          </a:p>
          <a:p>
            <a:pPr algn="ctr" eaLnBrk="1" hangingPunct="1"/>
            <a:r>
              <a:rPr lang="de-DE" altLang="de-DE" sz="1500" b="1" dirty="0">
                <a:solidFill>
                  <a:srgbClr val="0036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ca. 190 Mitarbeiter</a:t>
            </a:r>
          </a:p>
        </p:txBody>
      </p:sp>
      <p:sp>
        <p:nvSpPr>
          <p:cNvPr id="63" name="Text Box 4">
            <a:extLst>
              <a:ext uri="{FF2B5EF4-FFF2-40B4-BE49-F238E27FC236}">
                <a16:creationId xmlns="" xmlns:a16="http://schemas.microsoft.com/office/drawing/2014/main" id="{2A246CCB-5BA5-4421-9EA5-2EBE975531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8127" y="2801753"/>
            <a:ext cx="2756883" cy="53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altLang="de-DE" sz="1500" b="1" dirty="0">
                <a:solidFill>
                  <a:srgbClr val="0036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Fertigung </a:t>
            </a:r>
            <a:r>
              <a:rPr lang="de-DE" altLang="de-DE" sz="1500" b="1" dirty="0" err="1">
                <a:solidFill>
                  <a:srgbClr val="0036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Inzing</a:t>
            </a:r>
            <a:r>
              <a:rPr lang="de-DE" altLang="de-DE" sz="1500" b="1" dirty="0">
                <a:solidFill>
                  <a:srgbClr val="0036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/Tirol</a:t>
            </a:r>
          </a:p>
          <a:p>
            <a:pPr algn="ctr" eaLnBrk="1" hangingPunct="1"/>
            <a:r>
              <a:rPr lang="de-DE" altLang="de-DE" sz="1500" b="1" dirty="0">
                <a:solidFill>
                  <a:srgbClr val="0036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ca. 60 Mitarbeiter</a:t>
            </a:r>
          </a:p>
        </p:txBody>
      </p:sp>
      <p:grpSp>
        <p:nvGrpSpPr>
          <p:cNvPr id="65" name="Gruppieren 64"/>
          <p:cNvGrpSpPr/>
          <p:nvPr/>
        </p:nvGrpSpPr>
        <p:grpSpPr>
          <a:xfrm>
            <a:off x="434060" y="3434790"/>
            <a:ext cx="8275881" cy="1541290"/>
            <a:chOff x="235012" y="3434790"/>
            <a:chExt cx="8275881" cy="1541290"/>
          </a:xfrm>
        </p:grpSpPr>
        <p:sp>
          <p:nvSpPr>
            <p:cNvPr id="75" name="Rechteck 74"/>
            <p:cNvSpPr/>
            <p:nvPr/>
          </p:nvSpPr>
          <p:spPr>
            <a:xfrm>
              <a:off x="7610583" y="3464516"/>
              <a:ext cx="881287" cy="1511564"/>
            </a:xfrm>
            <a:prstGeom prst="rect">
              <a:avLst/>
            </a:prstGeom>
            <a:solidFill>
              <a:srgbClr val="0036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6" name="Rechteck 75"/>
            <p:cNvSpPr/>
            <p:nvPr/>
          </p:nvSpPr>
          <p:spPr>
            <a:xfrm>
              <a:off x="1144673" y="3453840"/>
              <a:ext cx="881287" cy="1511564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7" name="Rechteck 76"/>
            <p:cNvSpPr/>
            <p:nvPr/>
          </p:nvSpPr>
          <p:spPr>
            <a:xfrm>
              <a:off x="2995561" y="3452898"/>
              <a:ext cx="881287" cy="1511564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8" name="Rechteck 77"/>
            <p:cNvSpPr/>
            <p:nvPr/>
          </p:nvSpPr>
          <p:spPr>
            <a:xfrm>
              <a:off x="3921976" y="3463365"/>
              <a:ext cx="881287" cy="1511564"/>
            </a:xfrm>
            <a:prstGeom prst="rect">
              <a:avLst/>
            </a:prstGeom>
            <a:solidFill>
              <a:srgbClr val="0036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9" name="Rechteck 78"/>
            <p:cNvSpPr/>
            <p:nvPr/>
          </p:nvSpPr>
          <p:spPr>
            <a:xfrm>
              <a:off x="4842526" y="3464516"/>
              <a:ext cx="881287" cy="1511564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0" name="Rechteck 79"/>
            <p:cNvSpPr/>
            <p:nvPr/>
          </p:nvSpPr>
          <p:spPr>
            <a:xfrm>
              <a:off x="2059311" y="3453840"/>
              <a:ext cx="881287" cy="1511564"/>
            </a:xfrm>
            <a:prstGeom prst="rect">
              <a:avLst/>
            </a:prstGeom>
            <a:solidFill>
              <a:srgbClr val="0036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1" name="Rechteck 80"/>
            <p:cNvSpPr/>
            <p:nvPr/>
          </p:nvSpPr>
          <p:spPr>
            <a:xfrm>
              <a:off x="5774991" y="3464516"/>
              <a:ext cx="881287" cy="1511564"/>
            </a:xfrm>
            <a:prstGeom prst="rect">
              <a:avLst/>
            </a:prstGeom>
            <a:solidFill>
              <a:srgbClr val="0036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2" name="Rechteck 81"/>
            <p:cNvSpPr/>
            <p:nvPr/>
          </p:nvSpPr>
          <p:spPr>
            <a:xfrm>
              <a:off x="6690933" y="3462011"/>
              <a:ext cx="881287" cy="1511564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3" name="Rechteck 82"/>
            <p:cNvSpPr/>
            <p:nvPr/>
          </p:nvSpPr>
          <p:spPr>
            <a:xfrm>
              <a:off x="235012" y="3434790"/>
              <a:ext cx="881287" cy="1511564"/>
            </a:xfrm>
            <a:prstGeom prst="rect">
              <a:avLst/>
            </a:prstGeom>
            <a:solidFill>
              <a:srgbClr val="0036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4" name="Rechteck 83">
              <a:extLst>
                <a:ext uri="{FF2B5EF4-FFF2-40B4-BE49-F238E27FC236}">
                  <a16:creationId xmlns="" xmlns:a16="http://schemas.microsoft.com/office/drawing/2014/main" id="{2500284F-5C69-44C8-BAEE-4905EDAAA4F5}"/>
                </a:ext>
              </a:extLst>
            </p:cNvPr>
            <p:cNvSpPr/>
            <p:nvPr/>
          </p:nvSpPr>
          <p:spPr>
            <a:xfrm>
              <a:off x="3016338" y="4358459"/>
              <a:ext cx="830825" cy="561264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78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Textfeld 84">
              <a:extLst>
                <a:ext uri="{FF2B5EF4-FFF2-40B4-BE49-F238E27FC236}">
                  <a16:creationId xmlns="" xmlns:a16="http://schemas.microsoft.com/office/drawing/2014/main" id="{8F10B851-21D5-4465-89A7-EA644DA3BCBD}"/>
                </a:ext>
              </a:extLst>
            </p:cNvPr>
            <p:cNvSpPr txBox="1"/>
            <p:nvPr/>
          </p:nvSpPr>
          <p:spPr>
            <a:xfrm>
              <a:off x="452062" y="4072893"/>
              <a:ext cx="406728" cy="230832"/>
            </a:xfrm>
            <a:prstGeom prst="rect">
              <a:avLst/>
            </a:prstGeom>
            <a:noFill/>
          </p:spPr>
          <p:txBody>
            <a:bodyPr wrap="square" lIns="72000" tIns="45720" rIns="72000" bIns="45720" rtlCol="0">
              <a:spAutoFit/>
            </a:bodyPr>
            <a:lstStyle/>
            <a:p>
              <a:pPr marL="0" marR="0" lvl="0" indent="0" algn="ctr" defTabSz="68578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C0C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1948</a:t>
              </a:r>
            </a:p>
          </p:txBody>
        </p:sp>
        <p:sp>
          <p:nvSpPr>
            <p:cNvPr id="86" name="Textfeld 85">
              <a:extLst>
                <a:ext uri="{FF2B5EF4-FFF2-40B4-BE49-F238E27FC236}">
                  <a16:creationId xmlns="" xmlns:a16="http://schemas.microsoft.com/office/drawing/2014/main" id="{99D4B88B-208A-4DF9-A2B6-1A468BABFAE9}"/>
                </a:ext>
              </a:extLst>
            </p:cNvPr>
            <p:cNvSpPr txBox="1"/>
            <p:nvPr/>
          </p:nvSpPr>
          <p:spPr>
            <a:xfrm>
              <a:off x="1199379" y="3598087"/>
              <a:ext cx="78433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78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800" b="1" kern="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Gründung</a:t>
              </a:r>
            </a:p>
            <a:p>
              <a:pPr marL="0" marR="0" lvl="0" indent="0" algn="ctr" defTabSz="68578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800" b="1" kern="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GK </a:t>
              </a:r>
              <a:r>
                <a:rPr lang="de-DE" sz="800" b="1" kern="0" dirty="0" err="1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Inzing</a:t>
              </a:r>
              <a:endParaRPr lang="de-DE" sz="8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" name="Textfeld 86">
              <a:extLst>
                <a:ext uri="{FF2B5EF4-FFF2-40B4-BE49-F238E27FC236}">
                  <a16:creationId xmlns="" xmlns:a16="http://schemas.microsoft.com/office/drawing/2014/main" id="{1D452975-8353-4571-8391-D8B37BEB2F3C}"/>
                </a:ext>
              </a:extLst>
            </p:cNvPr>
            <p:cNvSpPr txBox="1"/>
            <p:nvPr/>
          </p:nvSpPr>
          <p:spPr>
            <a:xfrm>
              <a:off x="3117104" y="3583616"/>
              <a:ext cx="63820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78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IGBT</a:t>
              </a:r>
            </a:p>
            <a:p>
              <a:pPr marL="0" marR="0" lvl="0" indent="0" algn="ctr" defTabSz="68578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USV</a:t>
              </a:r>
              <a:endParaRPr kumimoji="0" lang="de-DE" sz="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Textfeld 87">
              <a:extLst>
                <a:ext uri="{FF2B5EF4-FFF2-40B4-BE49-F238E27FC236}">
                  <a16:creationId xmlns="" xmlns:a16="http://schemas.microsoft.com/office/drawing/2014/main" id="{3BB0A032-DE91-44F8-B0F5-419C55E7048B}"/>
                </a:ext>
              </a:extLst>
            </p:cNvPr>
            <p:cNvSpPr txBox="1"/>
            <p:nvPr/>
          </p:nvSpPr>
          <p:spPr>
            <a:xfrm>
              <a:off x="4924308" y="3448745"/>
              <a:ext cx="7371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78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800" b="1" kern="0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Batterie- simulation800 kW</a:t>
              </a:r>
              <a:endParaRPr kumimoji="0" lang="de-DE" sz="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68578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1000 V </a:t>
              </a:r>
              <a:r>
                <a:rPr kumimoji="0" lang="de-DE" sz="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DC</a:t>
              </a:r>
            </a:p>
          </p:txBody>
        </p:sp>
        <p:sp>
          <p:nvSpPr>
            <p:cNvPr id="94" name="Textfeld 93">
              <a:extLst>
                <a:ext uri="{FF2B5EF4-FFF2-40B4-BE49-F238E27FC236}">
                  <a16:creationId xmlns="" xmlns:a16="http://schemas.microsoft.com/office/drawing/2014/main" id="{465A0497-376A-4F54-9F25-8E3F7B6A417C}"/>
                </a:ext>
              </a:extLst>
            </p:cNvPr>
            <p:cNvSpPr txBox="1"/>
            <p:nvPr/>
          </p:nvSpPr>
          <p:spPr>
            <a:xfrm>
              <a:off x="6675852" y="3515962"/>
              <a:ext cx="9154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78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Erweiterung von Hauptsitz in </a:t>
              </a:r>
              <a:r>
                <a:rPr kumimoji="0" lang="de-DE" sz="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Schongau</a:t>
              </a:r>
            </a:p>
          </p:txBody>
        </p:sp>
        <p:sp>
          <p:nvSpPr>
            <p:cNvPr id="95" name="Textfeld 94">
              <a:extLst>
                <a:ext uri="{FF2B5EF4-FFF2-40B4-BE49-F238E27FC236}">
                  <a16:creationId xmlns="" xmlns:a16="http://schemas.microsoft.com/office/drawing/2014/main" id="{AC6AC2F7-F8A5-45D9-B247-61010A9C8902}"/>
                </a:ext>
              </a:extLst>
            </p:cNvPr>
            <p:cNvSpPr txBox="1"/>
            <p:nvPr/>
          </p:nvSpPr>
          <p:spPr>
            <a:xfrm>
              <a:off x="1390715" y="4075430"/>
              <a:ext cx="406728" cy="230832"/>
            </a:xfrm>
            <a:prstGeom prst="rect">
              <a:avLst/>
            </a:prstGeom>
            <a:noFill/>
          </p:spPr>
          <p:txBody>
            <a:bodyPr wrap="square" lIns="72000" tIns="45720" rIns="72000" bIns="45720" rtlCol="0">
              <a:spAutoFit/>
            </a:bodyPr>
            <a:lstStyle/>
            <a:p>
              <a:pPr marL="0" marR="0" lvl="0" indent="0" algn="ctr" defTabSz="68578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366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1969</a:t>
              </a:r>
            </a:p>
          </p:txBody>
        </p:sp>
        <p:sp>
          <p:nvSpPr>
            <p:cNvPr id="101" name="Textfeld 100">
              <a:extLst>
                <a:ext uri="{FF2B5EF4-FFF2-40B4-BE49-F238E27FC236}">
                  <a16:creationId xmlns="" xmlns:a16="http://schemas.microsoft.com/office/drawing/2014/main" id="{FDB911C3-82D9-4CFC-B900-B96ECC256CBA}"/>
                </a:ext>
              </a:extLst>
            </p:cNvPr>
            <p:cNvSpPr txBox="1"/>
            <p:nvPr/>
          </p:nvSpPr>
          <p:spPr>
            <a:xfrm>
              <a:off x="282637" y="4415129"/>
              <a:ext cx="7906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78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800" b="1" kern="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Gründung</a:t>
              </a:r>
            </a:p>
            <a:p>
              <a:pPr marL="0" marR="0" lvl="0" indent="0" algn="ctr" defTabSz="68578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800" b="1" kern="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GK Schongau</a:t>
              </a:r>
            </a:p>
          </p:txBody>
        </p:sp>
        <p:sp>
          <p:nvSpPr>
            <p:cNvPr id="107" name="Textfeld 106">
              <a:extLst>
                <a:ext uri="{FF2B5EF4-FFF2-40B4-BE49-F238E27FC236}">
                  <a16:creationId xmlns="" xmlns:a16="http://schemas.microsoft.com/office/drawing/2014/main" id="{828478F2-2A9D-4760-81FC-96A4146F57EF}"/>
                </a:ext>
              </a:extLst>
            </p:cNvPr>
            <p:cNvSpPr txBox="1"/>
            <p:nvPr/>
          </p:nvSpPr>
          <p:spPr>
            <a:xfrm>
              <a:off x="2281604" y="4086394"/>
              <a:ext cx="406728" cy="230832"/>
            </a:xfrm>
            <a:prstGeom prst="rect">
              <a:avLst/>
            </a:prstGeom>
            <a:noFill/>
          </p:spPr>
          <p:txBody>
            <a:bodyPr wrap="square" lIns="72000" tIns="45720" rIns="72000" bIns="45720" rtlCol="0">
              <a:spAutoFit/>
            </a:bodyPr>
            <a:lstStyle/>
            <a:p>
              <a:pPr marL="0" marR="0" lvl="0" indent="0" algn="ctr" defTabSz="68578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C0C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1970</a:t>
              </a:r>
            </a:p>
          </p:txBody>
        </p:sp>
        <p:sp>
          <p:nvSpPr>
            <p:cNvPr id="108" name="Textfeld 107">
              <a:extLst>
                <a:ext uri="{FF2B5EF4-FFF2-40B4-BE49-F238E27FC236}">
                  <a16:creationId xmlns="" xmlns:a16="http://schemas.microsoft.com/office/drawing/2014/main" id="{BEFA6B51-9377-4AEF-8B69-AA3AB756BDE4}"/>
                </a:ext>
              </a:extLst>
            </p:cNvPr>
            <p:cNvSpPr txBox="1"/>
            <p:nvPr/>
          </p:nvSpPr>
          <p:spPr>
            <a:xfrm>
              <a:off x="2048079" y="4361579"/>
              <a:ext cx="8939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78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800" b="1" kern="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erste  </a:t>
              </a:r>
            </a:p>
            <a:p>
              <a:pPr marL="0" marR="0" lvl="0" indent="0" algn="ctr" defTabSz="68578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800" b="1" kern="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getaktete </a:t>
              </a:r>
            </a:p>
            <a:p>
              <a:pPr marL="0" marR="0" lvl="0" indent="0" algn="ctr" defTabSz="68578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800" b="1" kern="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Systeme</a:t>
              </a:r>
            </a:p>
          </p:txBody>
        </p:sp>
        <p:grpSp>
          <p:nvGrpSpPr>
            <p:cNvPr id="109" name="Gruppieren 108">
              <a:extLst>
                <a:ext uri="{FF2B5EF4-FFF2-40B4-BE49-F238E27FC236}">
                  <a16:creationId xmlns="" xmlns:a16="http://schemas.microsoft.com/office/drawing/2014/main" id="{61533580-9E37-475F-BEF8-84EEC0D26A5C}"/>
                </a:ext>
              </a:extLst>
            </p:cNvPr>
            <p:cNvGrpSpPr/>
            <p:nvPr/>
          </p:nvGrpSpPr>
          <p:grpSpPr>
            <a:xfrm>
              <a:off x="2103849" y="3485535"/>
              <a:ext cx="787426" cy="563657"/>
              <a:chOff x="2877101" y="2190731"/>
              <a:chExt cx="1119403" cy="825385"/>
            </a:xfrm>
          </p:grpSpPr>
          <p:sp>
            <p:nvSpPr>
              <p:cNvPr id="145" name="Rechteck 144">
                <a:extLst>
                  <a:ext uri="{FF2B5EF4-FFF2-40B4-BE49-F238E27FC236}">
                    <a16:creationId xmlns="" xmlns:a16="http://schemas.microsoft.com/office/drawing/2014/main" id="{5368C60B-9E0B-4066-91D0-C7A5AA92453B}"/>
                  </a:ext>
                </a:extLst>
              </p:cNvPr>
              <p:cNvSpPr/>
              <p:nvPr/>
            </p:nvSpPr>
            <p:spPr>
              <a:xfrm>
                <a:off x="2877101" y="2190731"/>
                <a:ext cx="1119403" cy="8253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7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46" name="Picture 4" descr="Q:\Marketing\2014\2013-11\Freigestellte Dateien - JPG\4705. Kopie.jpg">
                <a:extLst>
                  <a:ext uri="{FF2B5EF4-FFF2-40B4-BE49-F238E27FC236}">
                    <a16:creationId xmlns="" xmlns:a16="http://schemas.microsoft.com/office/drawing/2014/main" id="{33276639-A356-4C76-8A90-A705596711C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615" r="3268"/>
              <a:stretch/>
            </p:blipFill>
            <p:spPr bwMode="auto">
              <a:xfrm>
                <a:off x="3132000" y="2191363"/>
                <a:ext cx="576000" cy="8083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10" name="Gruppieren 109">
              <a:extLst>
                <a:ext uri="{FF2B5EF4-FFF2-40B4-BE49-F238E27FC236}">
                  <a16:creationId xmlns="" xmlns:a16="http://schemas.microsoft.com/office/drawing/2014/main" id="{15516168-6288-42DE-9F0B-3B1349DFF0DB}"/>
                </a:ext>
              </a:extLst>
            </p:cNvPr>
            <p:cNvGrpSpPr/>
            <p:nvPr/>
          </p:nvGrpSpPr>
          <p:grpSpPr>
            <a:xfrm>
              <a:off x="3200522" y="4370833"/>
              <a:ext cx="515046" cy="534319"/>
              <a:chOff x="0" y="1250360"/>
              <a:chExt cx="3198763" cy="4986670"/>
            </a:xfrm>
          </p:grpSpPr>
          <p:pic>
            <p:nvPicPr>
              <p:cNvPr id="143" name="Picture 2" descr="Q:\Marketing\2014\2013-11\Freigestellte Dateien - JPG\4416. Kopie.jpg">
                <a:extLst>
                  <a:ext uri="{FF2B5EF4-FFF2-40B4-BE49-F238E27FC236}">
                    <a16:creationId xmlns="" xmlns:a16="http://schemas.microsoft.com/office/drawing/2014/main" id="{55AB9E73-EDD5-437B-9EA8-B370AE43B0D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250360"/>
                <a:ext cx="3198763" cy="49866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4" name="Picture 11" descr="Controller-BLIND_D_WR 15">
                <a:extLst>
                  <a:ext uri="{FF2B5EF4-FFF2-40B4-BE49-F238E27FC236}">
                    <a16:creationId xmlns="" xmlns:a16="http://schemas.microsoft.com/office/drawing/2014/main" id="{47EDE5F5-6C75-4C8F-8944-F88F26C358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11757" y="2209430"/>
                <a:ext cx="530225" cy="387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11" name="Textfeld 110">
              <a:extLst>
                <a:ext uri="{FF2B5EF4-FFF2-40B4-BE49-F238E27FC236}">
                  <a16:creationId xmlns="" xmlns:a16="http://schemas.microsoft.com/office/drawing/2014/main" id="{59EBA27D-666B-44E7-BDF5-73D42BDF42A4}"/>
                </a:ext>
              </a:extLst>
            </p:cNvPr>
            <p:cNvSpPr txBox="1"/>
            <p:nvPr/>
          </p:nvSpPr>
          <p:spPr>
            <a:xfrm>
              <a:off x="3188006" y="4072050"/>
              <a:ext cx="406728" cy="230832"/>
            </a:xfrm>
            <a:prstGeom prst="rect">
              <a:avLst/>
            </a:prstGeom>
            <a:noFill/>
          </p:spPr>
          <p:txBody>
            <a:bodyPr wrap="square" lIns="72000" tIns="45720" rIns="72000" bIns="45720" rtlCol="0">
              <a:spAutoFit/>
            </a:bodyPr>
            <a:lstStyle/>
            <a:p>
              <a:pPr marL="0" marR="0" lvl="0" indent="0" algn="ctr" defTabSz="68578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366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1996</a:t>
              </a:r>
            </a:p>
          </p:txBody>
        </p:sp>
        <p:sp>
          <p:nvSpPr>
            <p:cNvPr id="112" name="Textfeld 111">
              <a:extLst>
                <a:ext uri="{FF2B5EF4-FFF2-40B4-BE49-F238E27FC236}">
                  <a16:creationId xmlns="" xmlns:a16="http://schemas.microsoft.com/office/drawing/2014/main" id="{27A43EA5-9FA5-4FAE-A8E4-DC4297321F25}"/>
                </a:ext>
              </a:extLst>
            </p:cNvPr>
            <p:cNvSpPr txBox="1"/>
            <p:nvPr/>
          </p:nvSpPr>
          <p:spPr>
            <a:xfrm>
              <a:off x="4167994" y="4072223"/>
              <a:ext cx="406728" cy="230832"/>
            </a:xfrm>
            <a:prstGeom prst="rect">
              <a:avLst/>
            </a:prstGeom>
            <a:noFill/>
          </p:spPr>
          <p:txBody>
            <a:bodyPr wrap="square" lIns="72000" tIns="45720" rIns="72000" bIns="45720" rtlCol="0">
              <a:spAutoFit/>
            </a:bodyPr>
            <a:lstStyle/>
            <a:p>
              <a:pPr marL="0" marR="0" lvl="0" indent="0" algn="ctr" defTabSz="68578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C0C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1997</a:t>
              </a:r>
            </a:p>
          </p:txBody>
        </p:sp>
        <p:sp>
          <p:nvSpPr>
            <p:cNvPr id="113" name="Textfeld 112">
              <a:extLst>
                <a:ext uri="{FF2B5EF4-FFF2-40B4-BE49-F238E27FC236}">
                  <a16:creationId xmlns="" xmlns:a16="http://schemas.microsoft.com/office/drawing/2014/main" id="{F1544458-EE88-4273-A385-18F7FC18AB11}"/>
                </a:ext>
              </a:extLst>
            </p:cNvPr>
            <p:cNvSpPr txBox="1"/>
            <p:nvPr/>
          </p:nvSpPr>
          <p:spPr>
            <a:xfrm>
              <a:off x="3921976" y="4359578"/>
              <a:ext cx="9193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78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800" b="1" kern="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Erster </a:t>
              </a:r>
              <a:r>
                <a:rPr lang="de-DE" sz="800" b="1" kern="0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Batterie-speicher </a:t>
              </a:r>
              <a:r>
                <a:rPr lang="de-DE" sz="800" b="1" kern="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für </a:t>
              </a:r>
              <a:r>
                <a:rPr lang="de-DE" sz="800" b="1" kern="0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Netzstützung</a:t>
              </a:r>
              <a:endParaRPr lang="de-DE" sz="8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" name="Textfeld 113">
              <a:extLst>
                <a:ext uri="{FF2B5EF4-FFF2-40B4-BE49-F238E27FC236}">
                  <a16:creationId xmlns="" xmlns:a16="http://schemas.microsoft.com/office/drawing/2014/main" id="{DDF96B46-D6AE-4D0A-87D7-C9F19AB0A81C}"/>
                </a:ext>
              </a:extLst>
            </p:cNvPr>
            <p:cNvSpPr txBox="1"/>
            <p:nvPr/>
          </p:nvSpPr>
          <p:spPr>
            <a:xfrm>
              <a:off x="5052289" y="4077413"/>
              <a:ext cx="406728" cy="230832"/>
            </a:xfrm>
            <a:prstGeom prst="rect">
              <a:avLst/>
            </a:prstGeom>
            <a:noFill/>
          </p:spPr>
          <p:txBody>
            <a:bodyPr wrap="square" lIns="72000" tIns="45720" rIns="72000" bIns="45720" rtlCol="0">
              <a:spAutoFit/>
            </a:bodyPr>
            <a:lstStyle/>
            <a:p>
              <a:pPr marL="0" marR="0" lvl="0" indent="0" algn="ctr" defTabSz="68578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366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2007</a:t>
              </a:r>
            </a:p>
          </p:txBody>
        </p:sp>
        <p:sp>
          <p:nvSpPr>
            <p:cNvPr id="115" name="Textfeld 114">
              <a:extLst>
                <a:ext uri="{FF2B5EF4-FFF2-40B4-BE49-F238E27FC236}">
                  <a16:creationId xmlns="" xmlns:a16="http://schemas.microsoft.com/office/drawing/2014/main" id="{E07BA817-B599-4233-B7AB-042C9A4A18A7}"/>
                </a:ext>
              </a:extLst>
            </p:cNvPr>
            <p:cNvSpPr txBox="1"/>
            <p:nvPr/>
          </p:nvSpPr>
          <p:spPr>
            <a:xfrm>
              <a:off x="6008526" y="4070456"/>
              <a:ext cx="406728" cy="230832"/>
            </a:xfrm>
            <a:prstGeom prst="rect">
              <a:avLst/>
            </a:prstGeom>
            <a:noFill/>
          </p:spPr>
          <p:txBody>
            <a:bodyPr wrap="square" lIns="72000" tIns="45720" rIns="72000" bIns="45720" rtlCol="0">
              <a:spAutoFit/>
            </a:bodyPr>
            <a:lstStyle/>
            <a:p>
              <a:pPr marL="0" marR="0" lvl="0" indent="0" algn="ctr" defTabSz="68578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C0C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2010</a:t>
              </a:r>
            </a:p>
          </p:txBody>
        </p:sp>
        <p:sp>
          <p:nvSpPr>
            <p:cNvPr id="118" name="Textfeld 117">
              <a:extLst>
                <a:ext uri="{FF2B5EF4-FFF2-40B4-BE49-F238E27FC236}">
                  <a16:creationId xmlns="" xmlns:a16="http://schemas.microsoft.com/office/drawing/2014/main" id="{B5AD9FBC-39AF-4365-B88D-FB79D7429B1A}"/>
                </a:ext>
              </a:extLst>
            </p:cNvPr>
            <p:cNvSpPr txBox="1"/>
            <p:nvPr/>
          </p:nvSpPr>
          <p:spPr>
            <a:xfrm>
              <a:off x="6928213" y="4070456"/>
              <a:ext cx="406728" cy="230832"/>
            </a:xfrm>
            <a:prstGeom prst="rect">
              <a:avLst/>
            </a:prstGeom>
            <a:noFill/>
          </p:spPr>
          <p:txBody>
            <a:bodyPr wrap="square" lIns="72000" tIns="45720" rIns="72000" bIns="45720" rtlCol="0">
              <a:spAutoFit/>
            </a:bodyPr>
            <a:lstStyle/>
            <a:p>
              <a:pPr marL="0" marR="0" lvl="0" indent="0" algn="ctr" defTabSz="68578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366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2013</a:t>
              </a:r>
            </a:p>
          </p:txBody>
        </p:sp>
        <p:sp>
          <p:nvSpPr>
            <p:cNvPr id="121" name="Textfeld 120">
              <a:extLst>
                <a:ext uri="{FF2B5EF4-FFF2-40B4-BE49-F238E27FC236}">
                  <a16:creationId xmlns="" xmlns:a16="http://schemas.microsoft.com/office/drawing/2014/main" id="{63287495-63EA-40C2-89CF-08FF612A7ED0}"/>
                </a:ext>
              </a:extLst>
            </p:cNvPr>
            <p:cNvSpPr txBox="1"/>
            <p:nvPr/>
          </p:nvSpPr>
          <p:spPr>
            <a:xfrm>
              <a:off x="7880501" y="4057136"/>
              <a:ext cx="406728" cy="230832"/>
            </a:xfrm>
            <a:prstGeom prst="rect">
              <a:avLst/>
            </a:prstGeom>
            <a:noFill/>
          </p:spPr>
          <p:txBody>
            <a:bodyPr wrap="square" lIns="72000" tIns="45720" rIns="72000" bIns="45720" rtlCol="0">
              <a:spAutoFit/>
            </a:bodyPr>
            <a:lstStyle/>
            <a:p>
              <a:pPr marL="0" marR="0" lvl="0" indent="0" algn="ctr" defTabSz="68578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C0C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122" name="Rechteck 121">
              <a:extLst>
                <a:ext uri="{FF2B5EF4-FFF2-40B4-BE49-F238E27FC236}">
                  <a16:creationId xmlns="" xmlns:a16="http://schemas.microsoft.com/office/drawing/2014/main" id="{604A7068-A526-47C1-8E30-5C201FAD3E57}"/>
                </a:ext>
              </a:extLst>
            </p:cNvPr>
            <p:cNvSpPr/>
            <p:nvPr/>
          </p:nvSpPr>
          <p:spPr>
            <a:xfrm>
              <a:off x="4004753" y="3497868"/>
              <a:ext cx="733211" cy="559268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78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" name="Textfeld 123">
              <a:extLst>
                <a:ext uri="{FF2B5EF4-FFF2-40B4-BE49-F238E27FC236}">
                  <a16:creationId xmlns="" xmlns:a16="http://schemas.microsoft.com/office/drawing/2014/main" id="{D58F4A92-C499-4AFC-BBEB-1DE0A1B1C508}"/>
                </a:ext>
              </a:extLst>
            </p:cNvPr>
            <p:cNvSpPr txBox="1"/>
            <p:nvPr/>
          </p:nvSpPr>
          <p:spPr>
            <a:xfrm>
              <a:off x="7603546" y="4331003"/>
              <a:ext cx="9073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78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Zusätzliche Fertigung </a:t>
              </a:r>
              <a:r>
                <a:rPr kumimoji="0" lang="de-DE" sz="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in Schongau  2000 </a:t>
              </a:r>
              <a:r>
                <a:rPr kumimoji="0" lang="de-DE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m²</a:t>
              </a:r>
              <a:endParaRPr kumimoji="0" lang="de-DE" sz="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6" name="Textfeld 125">
              <a:extLst>
                <a:ext uri="{FF2B5EF4-FFF2-40B4-BE49-F238E27FC236}">
                  <a16:creationId xmlns="" xmlns:a16="http://schemas.microsoft.com/office/drawing/2014/main" id="{34D9AFD6-AB05-4789-87D4-2B34C58EF097}"/>
                </a:ext>
              </a:extLst>
            </p:cNvPr>
            <p:cNvSpPr txBox="1"/>
            <p:nvPr/>
          </p:nvSpPr>
          <p:spPr>
            <a:xfrm>
              <a:off x="5803987" y="4439297"/>
              <a:ext cx="8308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78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800" b="1" kern="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Erweiterung</a:t>
              </a:r>
            </a:p>
            <a:p>
              <a:pPr marL="0" marR="0" lvl="0" indent="0" algn="ctr" defTabSz="68578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800" b="1" kern="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de-DE" sz="800" b="1" kern="0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 Schongau</a:t>
              </a:r>
              <a:endParaRPr lang="de-DE" sz="8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68578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1000 m²</a:t>
              </a:r>
              <a:endParaRPr kumimoji="0" lang="de-DE" sz="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8" name="Grafik 127">
              <a:extLst>
                <a:ext uri="{FF2B5EF4-FFF2-40B4-BE49-F238E27FC236}">
                  <a16:creationId xmlns="" xmlns:a16="http://schemas.microsoft.com/office/drawing/2014/main" id="{BDBB01CE-9399-4537-8568-FBD571C86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22709" y="3549351"/>
              <a:ext cx="497297" cy="471082"/>
            </a:xfrm>
            <a:prstGeom prst="rect">
              <a:avLst/>
            </a:prstGeom>
          </p:spPr>
        </p:pic>
        <p:sp>
          <p:nvSpPr>
            <p:cNvPr id="129" name="Rechteck 128">
              <a:extLst>
                <a:ext uri="{FF2B5EF4-FFF2-40B4-BE49-F238E27FC236}">
                  <a16:creationId xmlns="" xmlns:a16="http://schemas.microsoft.com/office/drawing/2014/main" id="{8DCD18E9-B6D8-42B2-9E86-64A884C8DBBB}"/>
                </a:ext>
              </a:extLst>
            </p:cNvPr>
            <p:cNvSpPr/>
            <p:nvPr/>
          </p:nvSpPr>
          <p:spPr>
            <a:xfrm>
              <a:off x="4877935" y="4358375"/>
              <a:ext cx="793018" cy="54677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78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0" name="Grafik 129">
              <a:extLst>
                <a:ext uri="{FF2B5EF4-FFF2-40B4-BE49-F238E27FC236}">
                  <a16:creationId xmlns="" xmlns:a16="http://schemas.microsoft.com/office/drawing/2014/main" id="{6A5DAA3A-BFFF-4F1F-A0B2-5F3BE75E05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63" r="19202"/>
            <a:stretch/>
          </p:blipFill>
          <p:spPr>
            <a:xfrm>
              <a:off x="5041388" y="4396284"/>
              <a:ext cx="481149" cy="491689"/>
            </a:xfrm>
            <a:prstGeom prst="rect">
              <a:avLst/>
            </a:prstGeom>
          </p:spPr>
        </p:pic>
        <p:grpSp>
          <p:nvGrpSpPr>
            <p:cNvPr id="131" name="Gruppieren 130"/>
            <p:cNvGrpSpPr/>
            <p:nvPr/>
          </p:nvGrpSpPr>
          <p:grpSpPr>
            <a:xfrm>
              <a:off x="254062" y="3463365"/>
              <a:ext cx="846000" cy="557618"/>
              <a:chOff x="-1102197" y="2252849"/>
              <a:chExt cx="882685" cy="548904"/>
            </a:xfrm>
          </p:grpSpPr>
          <p:sp>
            <p:nvSpPr>
              <p:cNvPr id="141" name="Rechteck 140">
                <a:extLst>
                  <a:ext uri="{FF2B5EF4-FFF2-40B4-BE49-F238E27FC236}">
                    <a16:creationId xmlns="" xmlns:a16="http://schemas.microsoft.com/office/drawing/2014/main" id="{604A7068-A526-47C1-8E30-5C201FAD3E57}"/>
                  </a:ext>
                </a:extLst>
              </p:cNvPr>
              <p:cNvSpPr/>
              <p:nvPr/>
            </p:nvSpPr>
            <p:spPr>
              <a:xfrm>
                <a:off x="-1102197" y="2252849"/>
                <a:ext cx="882685" cy="54890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7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42" name="Grafik 141">
                <a:extLst>
                  <a:ext uri="{FF2B5EF4-FFF2-40B4-BE49-F238E27FC236}">
                    <a16:creationId xmlns="" xmlns:a16="http://schemas.microsoft.com/office/drawing/2014/main" id="{A728AE5C-6333-424A-B91D-5D072BEB4C50}"/>
                  </a:ext>
                </a:extLst>
              </p:cNvPr>
              <p:cNvPicPr>
                <a:picLocks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060841" y="2280780"/>
                <a:ext cx="799972" cy="493041"/>
              </a:xfrm>
              <a:prstGeom prst="rect">
                <a:avLst/>
              </a:prstGeom>
              <a:ln>
                <a:noFill/>
              </a:ln>
            </p:spPr>
          </p:pic>
        </p:grpSp>
        <p:grpSp>
          <p:nvGrpSpPr>
            <p:cNvPr id="132" name="Gruppieren 131"/>
            <p:cNvGrpSpPr/>
            <p:nvPr/>
          </p:nvGrpSpPr>
          <p:grpSpPr>
            <a:xfrm>
              <a:off x="5790489" y="3497491"/>
              <a:ext cx="847263" cy="540470"/>
              <a:chOff x="9908782" y="3241510"/>
              <a:chExt cx="882685" cy="548904"/>
            </a:xfrm>
          </p:grpSpPr>
          <p:sp>
            <p:nvSpPr>
              <p:cNvPr id="139" name="Rechteck 138">
                <a:extLst>
                  <a:ext uri="{FF2B5EF4-FFF2-40B4-BE49-F238E27FC236}">
                    <a16:creationId xmlns="" xmlns:a16="http://schemas.microsoft.com/office/drawing/2014/main" id="{604A7068-A526-47C1-8E30-5C201FAD3E57}"/>
                  </a:ext>
                </a:extLst>
              </p:cNvPr>
              <p:cNvSpPr/>
              <p:nvPr/>
            </p:nvSpPr>
            <p:spPr>
              <a:xfrm>
                <a:off x="9908782" y="3241510"/>
                <a:ext cx="882685" cy="54890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78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40" name="Picture 2">
                <a:extLst>
                  <a:ext uri="{FF2B5EF4-FFF2-40B4-BE49-F238E27FC236}">
                    <a16:creationId xmlns="" xmlns:a16="http://schemas.microsoft.com/office/drawing/2014/main" id="{6B495FC8-D1C1-44A5-9FA4-033F4D1218C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66728" y="3345720"/>
                <a:ext cx="767589" cy="3396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</p:grpSp>
        <p:sp>
          <p:nvSpPr>
            <p:cNvPr id="133" name="Rechteck 132">
              <a:extLst>
                <a:ext uri="{FF2B5EF4-FFF2-40B4-BE49-F238E27FC236}">
                  <a16:creationId xmlns="" xmlns:a16="http://schemas.microsoft.com/office/drawing/2014/main" id="{604A7068-A526-47C1-8E30-5C201FAD3E57}"/>
                </a:ext>
              </a:extLst>
            </p:cNvPr>
            <p:cNvSpPr/>
            <p:nvPr/>
          </p:nvSpPr>
          <p:spPr>
            <a:xfrm>
              <a:off x="7651171" y="3498898"/>
              <a:ext cx="800783" cy="513012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78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4" name="Grafik 13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6465" y="3520652"/>
              <a:ext cx="639389" cy="468000"/>
            </a:xfrm>
            <a:prstGeom prst="rect">
              <a:avLst/>
            </a:prstGeom>
          </p:spPr>
        </p:pic>
        <p:sp>
          <p:nvSpPr>
            <p:cNvPr id="135" name="Rechteck 134">
              <a:extLst>
                <a:ext uri="{FF2B5EF4-FFF2-40B4-BE49-F238E27FC236}">
                  <a16:creationId xmlns="" xmlns:a16="http://schemas.microsoft.com/office/drawing/2014/main" id="{604A7068-A526-47C1-8E30-5C201FAD3E57}"/>
                </a:ext>
              </a:extLst>
            </p:cNvPr>
            <p:cNvSpPr/>
            <p:nvPr/>
          </p:nvSpPr>
          <p:spPr>
            <a:xfrm>
              <a:off x="1169186" y="4378628"/>
              <a:ext cx="828000" cy="548904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78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6" name="Picture 2" descr="Q:\Marketing\Inzing\Außenansicht Werk Inzing 2018.tif">
              <a:extLst>
                <a:ext uri="{FF2B5EF4-FFF2-40B4-BE49-F238E27FC236}">
                  <a16:creationId xmlns="" xmlns:a16="http://schemas.microsoft.com/office/drawing/2014/main" id="{23CC1E28-D424-460A-B599-130946DF75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1074" y="4401204"/>
              <a:ext cx="731551" cy="499840"/>
            </a:xfrm>
            <a:prstGeom prst="rect">
              <a:avLst/>
            </a:prstGeom>
            <a:noFill/>
            <a:ln w="38100"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7" name="Rechteck 136">
              <a:extLst>
                <a:ext uri="{FF2B5EF4-FFF2-40B4-BE49-F238E27FC236}">
                  <a16:creationId xmlns="" xmlns:a16="http://schemas.microsoft.com/office/drawing/2014/main" id="{604A7068-A526-47C1-8E30-5C201FAD3E57}"/>
                </a:ext>
              </a:extLst>
            </p:cNvPr>
            <p:cNvSpPr/>
            <p:nvPr/>
          </p:nvSpPr>
          <p:spPr>
            <a:xfrm>
              <a:off x="6718125" y="4415128"/>
              <a:ext cx="828000" cy="51044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78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8" name="Picture 2" descr="C:\Users\ST64\Documents\Marketing\1445618308-4807878_532-3aNG.jpg">
              <a:extLst>
                <a:ext uri="{FF2B5EF4-FFF2-40B4-BE49-F238E27FC236}">
                  <a16:creationId xmlns="" xmlns:a16="http://schemas.microsoft.com/office/drawing/2014/main" id="{A6BFD3CF-A3BA-4FB8-A0B0-3952D3AD92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6313" y="4452436"/>
              <a:ext cx="759387" cy="429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3453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1"/>
          <p:cNvSpPr>
            <a:spLocks noGrp="1"/>
          </p:cNvSpPr>
          <p:nvPr>
            <p:ph type="title" idx="4294967295"/>
          </p:nvPr>
        </p:nvSpPr>
        <p:spPr>
          <a:xfrm>
            <a:off x="264668" y="702550"/>
            <a:ext cx="8614665" cy="508979"/>
          </a:xfrm>
          <a:prstGeom prst="rect">
            <a:avLst/>
          </a:prstGeom>
        </p:spPr>
        <p:txBody>
          <a:bodyPr/>
          <a:lstStyle/>
          <a:p>
            <a:r>
              <a:rPr lang="en-GB" altLang="de-DE" sz="1800" b="1" dirty="0" err="1" smtClean="0">
                <a:solidFill>
                  <a:srgbClr val="00366C"/>
                </a:solidFill>
              </a:rPr>
              <a:t>Batterie</a:t>
            </a:r>
            <a:r>
              <a:rPr lang="en-GB" altLang="de-DE" sz="1800" b="1" dirty="0" smtClean="0">
                <a:solidFill>
                  <a:srgbClr val="00366C"/>
                </a:solidFill>
              </a:rPr>
              <a:t> </a:t>
            </a:r>
            <a:r>
              <a:rPr lang="en-GB" altLang="de-DE" sz="1800" b="1" dirty="0">
                <a:solidFill>
                  <a:srgbClr val="00366C"/>
                </a:solidFill>
              </a:rPr>
              <a:t>Test- und Simulation</a:t>
            </a:r>
            <a:br>
              <a:rPr lang="en-GB" altLang="de-DE" sz="1800" b="1" dirty="0">
                <a:solidFill>
                  <a:srgbClr val="00366C"/>
                </a:solidFill>
              </a:rPr>
            </a:br>
            <a:r>
              <a:rPr lang="en-GB" altLang="de-DE" sz="1800" b="1" dirty="0" err="1">
                <a:solidFill>
                  <a:srgbClr val="00366C"/>
                </a:solidFill>
              </a:rPr>
              <a:t>Mehrkanalige</a:t>
            </a:r>
            <a:r>
              <a:rPr lang="en-GB" altLang="de-DE" sz="1800" b="1" dirty="0">
                <a:solidFill>
                  <a:srgbClr val="00366C"/>
                </a:solidFill>
              </a:rPr>
              <a:t> </a:t>
            </a:r>
            <a:r>
              <a:rPr lang="en-GB" altLang="de-DE" sz="1800" b="1" dirty="0" err="1">
                <a:solidFill>
                  <a:srgbClr val="00366C"/>
                </a:solidFill>
              </a:rPr>
              <a:t>programmierbare</a:t>
            </a:r>
            <a:r>
              <a:rPr lang="en-GB" altLang="de-DE" sz="1800" b="1" dirty="0">
                <a:solidFill>
                  <a:srgbClr val="00366C"/>
                </a:solidFill>
              </a:rPr>
              <a:t> DC-</a:t>
            </a:r>
            <a:r>
              <a:rPr lang="en-GB" altLang="de-DE" sz="1800" b="1" dirty="0" err="1">
                <a:solidFill>
                  <a:srgbClr val="00366C"/>
                </a:solidFill>
              </a:rPr>
              <a:t>Quelle</a:t>
            </a:r>
            <a:r>
              <a:rPr lang="en-GB" altLang="de-DE" sz="1800" b="1" dirty="0">
                <a:solidFill>
                  <a:srgbClr val="00366C"/>
                </a:solidFill>
              </a:rPr>
              <a:t>/</a:t>
            </a:r>
            <a:r>
              <a:rPr lang="en-GB" altLang="de-DE" sz="1800" b="1" dirty="0" err="1">
                <a:solidFill>
                  <a:srgbClr val="00366C"/>
                </a:solidFill>
              </a:rPr>
              <a:t>Senke</a:t>
            </a:r>
            <a:r>
              <a:rPr lang="en-GB" altLang="de-DE" sz="1800" b="1" dirty="0">
                <a:solidFill>
                  <a:srgbClr val="00366C"/>
                </a:solidFill>
              </a:rPr>
              <a:t> </a:t>
            </a:r>
            <a:r>
              <a:rPr lang="en-GB" altLang="de-DE" sz="1800" b="1" dirty="0" err="1">
                <a:solidFill>
                  <a:srgbClr val="00366C"/>
                </a:solidFill>
              </a:rPr>
              <a:t>bis</a:t>
            </a:r>
            <a:r>
              <a:rPr lang="en-GB" altLang="de-DE" sz="1800" b="1" dirty="0">
                <a:solidFill>
                  <a:srgbClr val="00366C"/>
                </a:solidFill>
              </a:rPr>
              <a:t> </a:t>
            </a:r>
            <a:r>
              <a:rPr lang="en-GB" altLang="de-DE" sz="1800" b="1" dirty="0" smtClean="0">
                <a:solidFill>
                  <a:srgbClr val="00366C"/>
                </a:solidFill>
              </a:rPr>
              <a:t>1000V </a:t>
            </a:r>
            <a:r>
              <a:rPr lang="en-GB" altLang="de-DE" sz="1800" b="1" dirty="0">
                <a:solidFill>
                  <a:srgbClr val="00366C"/>
                </a:solidFill>
              </a:rPr>
              <a:t>1000A </a:t>
            </a:r>
            <a:r>
              <a:rPr lang="de-DE" altLang="de-DE" sz="1800" dirty="0">
                <a:solidFill>
                  <a:srgbClr val="00366C"/>
                </a:solidFill>
              </a:rPr>
              <a:t/>
            </a:r>
            <a:br>
              <a:rPr lang="de-DE" altLang="de-DE" sz="1800" dirty="0">
                <a:solidFill>
                  <a:srgbClr val="00366C"/>
                </a:solidFill>
              </a:rPr>
            </a:br>
            <a:endParaRPr lang="en-US" altLang="de-DE" sz="1800" dirty="0">
              <a:solidFill>
                <a:srgbClr val="00366C"/>
              </a:solidFill>
            </a:endParaRPr>
          </a:p>
        </p:txBody>
      </p:sp>
      <p:sp>
        <p:nvSpPr>
          <p:cNvPr id="7" name="Textfeld 153"/>
          <p:cNvSpPr txBox="1">
            <a:spLocks noChangeArrowheads="1"/>
          </p:cNvSpPr>
          <p:nvPr/>
        </p:nvSpPr>
        <p:spPr bwMode="auto">
          <a:xfrm>
            <a:off x="5706706" y="3901717"/>
            <a:ext cx="3581084" cy="116955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sz="1400" dirty="0">
                <a:latin typeface="Calibri" panose="020F0502020204030204" pitchFamily="34" charset="0"/>
              </a:rPr>
              <a:t>Die Gesamtleistung der DC-Wandler kann die Leistung </a:t>
            </a:r>
            <a:r>
              <a:rPr lang="de-DE" sz="1400">
                <a:latin typeface="Calibri" panose="020F0502020204030204" pitchFamily="34" charset="0"/>
              </a:rPr>
              <a:t>des Eingangsgleichrichter </a:t>
            </a:r>
            <a:r>
              <a:rPr lang="de-DE" sz="1400" dirty="0">
                <a:latin typeface="Calibri" panose="020F0502020204030204" pitchFamily="34" charset="0"/>
              </a:rPr>
              <a:t>überschreiten.</a:t>
            </a:r>
          </a:p>
          <a:p>
            <a:pPr eaLnBrk="1" hangingPunct="1">
              <a:defRPr/>
            </a:pPr>
            <a:endParaRPr lang="de-DE" sz="1400" dirty="0">
              <a:latin typeface="Calibri" panose="020F0502020204030204" pitchFamily="34" charset="0"/>
            </a:endParaRPr>
          </a:p>
          <a:p>
            <a:pPr eaLnBrk="1" hangingPunct="1">
              <a:defRPr/>
            </a:pPr>
            <a:r>
              <a:rPr lang="de-DE" sz="1400" dirty="0">
                <a:latin typeface="Calibri" panose="020F0502020204030204" pitchFamily="34" charset="0"/>
              </a:rPr>
              <a:t>Basis ist die Leistung der internen Schiene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2" y="1508522"/>
            <a:ext cx="5684154" cy="3144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eck 7"/>
          <p:cNvSpPr/>
          <p:nvPr/>
        </p:nvSpPr>
        <p:spPr>
          <a:xfrm>
            <a:off x="48867" y="4559590"/>
            <a:ext cx="1965960" cy="657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    </a:t>
            </a:r>
          </a:p>
        </p:txBody>
      </p:sp>
      <p:pic>
        <p:nvPicPr>
          <p:cNvPr id="24578" name="Picture 2" descr="S:\Marketing\2017-09\1280a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973" y="1508523"/>
            <a:ext cx="3542027" cy="201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/>
          <p:cNvSpPr/>
          <p:nvPr/>
        </p:nvSpPr>
        <p:spPr>
          <a:xfrm>
            <a:off x="5895975" y="351440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de-DE" altLang="de-DE" sz="1000" b="1" dirty="0">
                <a:solidFill>
                  <a:prstClr val="black"/>
                </a:solidFill>
                <a:cs typeface="Arial" charset="0"/>
              </a:rPr>
              <a:t>(Bosch 160kW 1000V 1000A)</a:t>
            </a:r>
            <a:endParaRPr lang="de-DE" altLang="de-DE" sz="10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22552" y="3286163"/>
            <a:ext cx="222233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800" b="1" dirty="0"/>
              <a:t>Interne Stromschiene </a:t>
            </a:r>
          </a:p>
          <a:p>
            <a:r>
              <a:rPr lang="de-DE" sz="1800" b="1" dirty="0"/>
              <a:t>2 x I</a:t>
            </a:r>
            <a:r>
              <a:rPr lang="de-DE" sz="1000" b="1" dirty="0"/>
              <a:t>DC</a:t>
            </a:r>
            <a:r>
              <a:rPr lang="de-DE" sz="1800" b="1" dirty="0"/>
              <a:t> nenn</a:t>
            </a:r>
          </a:p>
          <a:p>
            <a:endParaRPr lang="en-GB" sz="1800" b="1" dirty="0"/>
          </a:p>
        </p:txBody>
      </p:sp>
      <p:sp>
        <p:nvSpPr>
          <p:cNvPr id="10" name="Abgerundetes Rechteck 9"/>
          <p:cNvSpPr/>
          <p:nvPr/>
        </p:nvSpPr>
        <p:spPr>
          <a:xfrm>
            <a:off x="1287037" y="86950"/>
            <a:ext cx="7552396" cy="615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3000" b="1" dirty="0">
                <a:solidFill>
                  <a:srgbClr val="00366C"/>
                </a:solidFill>
              </a:rPr>
              <a:t>Produkte – DC-Quelle / Senke – I-TS</a:t>
            </a:r>
          </a:p>
        </p:txBody>
      </p:sp>
    </p:spTree>
    <p:extLst>
      <p:ext uri="{BB962C8B-B14F-4D97-AF65-F5344CB8AC3E}">
        <p14:creationId xmlns:p14="http://schemas.microsoft.com/office/powerpoint/2010/main" val="82748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2" y="876300"/>
            <a:ext cx="9107207" cy="4267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bgerundetes Rechteck 4"/>
          <p:cNvSpPr/>
          <p:nvPr/>
        </p:nvSpPr>
        <p:spPr>
          <a:xfrm>
            <a:off x="1287037" y="86950"/>
            <a:ext cx="7552396" cy="615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3000" b="1" dirty="0">
                <a:solidFill>
                  <a:srgbClr val="00366C"/>
                </a:solidFill>
              </a:rPr>
              <a:t>Produkte – I-TS-Anwendung</a:t>
            </a:r>
          </a:p>
        </p:txBody>
      </p:sp>
    </p:spTree>
    <p:extLst>
      <p:ext uri="{BB962C8B-B14F-4D97-AF65-F5344CB8AC3E}">
        <p14:creationId xmlns:p14="http://schemas.microsoft.com/office/powerpoint/2010/main" val="33093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775960"/>
            <a:ext cx="9077325" cy="4367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bgerundetes Rechteck 3"/>
          <p:cNvSpPr/>
          <p:nvPr/>
        </p:nvSpPr>
        <p:spPr>
          <a:xfrm>
            <a:off x="1287037" y="86950"/>
            <a:ext cx="7552396" cy="615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3000" b="1" dirty="0">
                <a:solidFill>
                  <a:srgbClr val="00366C"/>
                </a:solidFill>
              </a:rPr>
              <a:t>Produkte – I-TS-Anwendung</a:t>
            </a:r>
          </a:p>
        </p:txBody>
      </p:sp>
    </p:spTree>
    <p:extLst>
      <p:ext uri="{BB962C8B-B14F-4D97-AF65-F5344CB8AC3E}">
        <p14:creationId xmlns:p14="http://schemas.microsoft.com/office/powerpoint/2010/main" val="110774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899" y="838201"/>
            <a:ext cx="6457949" cy="4305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bgerundetes Rechteck 3"/>
          <p:cNvSpPr/>
          <p:nvPr/>
        </p:nvSpPr>
        <p:spPr>
          <a:xfrm>
            <a:off x="1287037" y="86950"/>
            <a:ext cx="7552396" cy="615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3000" b="1" dirty="0">
                <a:solidFill>
                  <a:srgbClr val="00366C"/>
                </a:solidFill>
              </a:rPr>
              <a:t>Produkte – I-TS-Anwendung</a:t>
            </a:r>
          </a:p>
        </p:txBody>
      </p:sp>
    </p:spTree>
    <p:extLst>
      <p:ext uri="{BB962C8B-B14F-4D97-AF65-F5344CB8AC3E}">
        <p14:creationId xmlns:p14="http://schemas.microsoft.com/office/powerpoint/2010/main" val="417992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Objek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2918168"/>
              </p:ext>
            </p:extLst>
          </p:nvPr>
        </p:nvGraphicFramePr>
        <p:xfrm>
          <a:off x="1764349" y="1689031"/>
          <a:ext cx="5263275" cy="195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5" name="CorelDRAW" r:id="rId3" imgW="6498336" imgH="2417064" progId="">
                  <p:embed/>
                </p:oleObj>
              </mc:Choice>
              <mc:Fallback>
                <p:oleObj name="CorelDRAW" r:id="rId3" imgW="6498336" imgH="241706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4349" y="1689031"/>
                        <a:ext cx="5263275" cy="1958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/>
          <p:cNvSpPr/>
          <p:nvPr/>
        </p:nvSpPr>
        <p:spPr>
          <a:xfrm>
            <a:off x="5524500" y="1048451"/>
            <a:ext cx="1981200" cy="2624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0" y="4190304"/>
            <a:ext cx="1474470" cy="657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3155153" y="4149584"/>
            <a:ext cx="5544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Batteriezyklen Test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2161933" y="1184282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250 kW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3440661" y="1184282"/>
            <a:ext cx="1378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1 MW</a:t>
            </a:r>
          </a:p>
          <a:p>
            <a:pPr algn="ctr"/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1000V / 1000A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3440661" y="2572276"/>
            <a:ext cx="1378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1000V / 1000A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911" y="1689031"/>
            <a:ext cx="717845" cy="771123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107" y="1689031"/>
            <a:ext cx="652012" cy="641146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107" y="2880053"/>
            <a:ext cx="652012" cy="641146"/>
          </a:xfrm>
          <a:prstGeom prst="rect">
            <a:avLst/>
          </a:prstGeom>
        </p:spPr>
      </p:pic>
      <p:pic>
        <p:nvPicPr>
          <p:cNvPr id="69634" name="Picture 2" descr="C:\Users\ST50\Pictures\Batteri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470" y="1719885"/>
            <a:ext cx="1481137" cy="57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ST50\Pictures\Batteri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740" y="2916825"/>
            <a:ext cx="1481137" cy="57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Gerade Verbindung mit Pfeil 4"/>
          <p:cNvCxnSpPr/>
          <p:nvPr/>
        </p:nvCxnSpPr>
        <p:spPr>
          <a:xfrm flipH="1">
            <a:off x="3230880" y="2233741"/>
            <a:ext cx="7620" cy="641635"/>
          </a:xfrm>
          <a:prstGeom prst="straightConnector1">
            <a:avLst/>
          </a:prstGeom>
          <a:ln w="44450" cmpd="sng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/>
          <p:cNvCxnSpPr/>
          <p:nvPr/>
        </p:nvCxnSpPr>
        <p:spPr>
          <a:xfrm flipH="1">
            <a:off x="1826654" y="2148840"/>
            <a:ext cx="335279" cy="0"/>
          </a:xfrm>
          <a:prstGeom prst="straightConnector1">
            <a:avLst/>
          </a:prstGeom>
          <a:ln w="19050" cmpd="sng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bgerundetes Rechteck 18"/>
          <p:cNvSpPr/>
          <p:nvPr/>
        </p:nvSpPr>
        <p:spPr>
          <a:xfrm>
            <a:off x="1287037" y="86950"/>
            <a:ext cx="7552396" cy="615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3000" b="1" dirty="0">
                <a:solidFill>
                  <a:srgbClr val="00366C"/>
                </a:solidFill>
              </a:rPr>
              <a:t>Produkte – I-TS-Anwendung</a:t>
            </a:r>
          </a:p>
        </p:txBody>
      </p:sp>
    </p:spTree>
    <p:extLst>
      <p:ext uri="{BB962C8B-B14F-4D97-AF65-F5344CB8AC3E}">
        <p14:creationId xmlns:p14="http://schemas.microsoft.com/office/powerpoint/2010/main" val="1963810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0" y="4190304"/>
            <a:ext cx="1474470" cy="657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1623973" y="3853921"/>
            <a:ext cx="5544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Unterstützungsbatterie für Spitzenleistungstests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2161933" y="1184282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250 kW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3440661" y="1184282"/>
            <a:ext cx="1378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1 MW</a:t>
            </a:r>
          </a:p>
          <a:p>
            <a:pPr algn="ctr"/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1000V / 1000A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6003207" y="1184282"/>
            <a:ext cx="652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1 MW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3440661" y="2572276"/>
            <a:ext cx="1378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1000V / 1000A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5854128" y="2572276"/>
            <a:ext cx="8018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750 kW</a:t>
            </a:r>
          </a:p>
        </p:txBody>
      </p:sp>
      <p:graphicFrame>
        <p:nvGraphicFramePr>
          <p:cNvPr id="16" name="Objek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7806275"/>
              </p:ext>
            </p:extLst>
          </p:nvPr>
        </p:nvGraphicFramePr>
        <p:xfrm>
          <a:off x="1764349" y="1689031"/>
          <a:ext cx="5263275" cy="195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9" name="CorelDRAW" r:id="rId3" imgW="6498336" imgH="2417064" progId="">
                  <p:embed/>
                </p:oleObj>
              </mc:Choice>
              <mc:Fallback>
                <p:oleObj name="CorelDRAW" r:id="rId3" imgW="6498336" imgH="241706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4349" y="1689031"/>
                        <a:ext cx="5263275" cy="1958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Grafi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911" y="1689031"/>
            <a:ext cx="717845" cy="771123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107" y="1689031"/>
            <a:ext cx="652012" cy="641146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107" y="2880053"/>
            <a:ext cx="652012" cy="641146"/>
          </a:xfrm>
          <a:prstGeom prst="rect">
            <a:avLst/>
          </a:prstGeom>
        </p:spPr>
      </p:pic>
      <p:sp>
        <p:nvSpPr>
          <p:cNvPr id="18" name="Abgerundetes Rechteck 17"/>
          <p:cNvSpPr/>
          <p:nvPr/>
        </p:nvSpPr>
        <p:spPr>
          <a:xfrm>
            <a:off x="1287037" y="86950"/>
            <a:ext cx="7552396" cy="615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3000" b="1" dirty="0">
                <a:solidFill>
                  <a:srgbClr val="00366C"/>
                </a:solidFill>
              </a:rPr>
              <a:t>Produkte – I-TS-Anwendung</a:t>
            </a:r>
          </a:p>
        </p:txBody>
      </p:sp>
    </p:spTree>
    <p:extLst>
      <p:ext uri="{BB962C8B-B14F-4D97-AF65-F5344CB8AC3E}">
        <p14:creationId xmlns:p14="http://schemas.microsoft.com/office/powerpoint/2010/main" val="175701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0" y="4190304"/>
            <a:ext cx="1474470" cy="657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1623973" y="3853921"/>
            <a:ext cx="5544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Unterstützungsbatterie für Spitzenleistungstests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2161933" y="1184282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250 kW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3440661" y="1184282"/>
            <a:ext cx="1378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1 MW</a:t>
            </a:r>
          </a:p>
          <a:p>
            <a:pPr algn="ctr"/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1000V / 1000A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6003207" y="1184282"/>
            <a:ext cx="652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1 MW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3440661" y="2572276"/>
            <a:ext cx="1378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1000V / 1000A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5854128" y="2572276"/>
            <a:ext cx="8018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750 kW</a:t>
            </a:r>
          </a:p>
        </p:txBody>
      </p:sp>
      <p:graphicFrame>
        <p:nvGraphicFramePr>
          <p:cNvPr id="16" name="Objek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5846766"/>
              </p:ext>
            </p:extLst>
          </p:nvPr>
        </p:nvGraphicFramePr>
        <p:xfrm>
          <a:off x="1764349" y="1689031"/>
          <a:ext cx="5263275" cy="195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3" name="CorelDRAW" r:id="rId3" imgW="6498336" imgH="2417064" progId="">
                  <p:embed/>
                </p:oleObj>
              </mc:Choice>
              <mc:Fallback>
                <p:oleObj name="CorelDRAW" r:id="rId3" imgW="6498336" imgH="241706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4349" y="1689031"/>
                        <a:ext cx="5263275" cy="1958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Grafi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911" y="1689031"/>
            <a:ext cx="717845" cy="771123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107" y="1689031"/>
            <a:ext cx="652012" cy="641146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107" y="2880053"/>
            <a:ext cx="652012" cy="641146"/>
          </a:xfrm>
          <a:prstGeom prst="rect">
            <a:avLst/>
          </a:prstGeom>
        </p:spPr>
      </p:pic>
      <p:sp>
        <p:nvSpPr>
          <p:cNvPr id="18" name="Abgerundetes Rechteck 17"/>
          <p:cNvSpPr/>
          <p:nvPr/>
        </p:nvSpPr>
        <p:spPr>
          <a:xfrm>
            <a:off x="1287037" y="86950"/>
            <a:ext cx="7552396" cy="615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3000" b="1" dirty="0">
                <a:solidFill>
                  <a:srgbClr val="00366C"/>
                </a:solidFill>
              </a:rPr>
              <a:t>Produkte – I-TS-Anwendung</a:t>
            </a:r>
          </a:p>
        </p:txBody>
      </p:sp>
    </p:spTree>
    <p:extLst>
      <p:ext uri="{BB962C8B-B14F-4D97-AF65-F5344CB8AC3E}">
        <p14:creationId xmlns:p14="http://schemas.microsoft.com/office/powerpoint/2010/main" val="375635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0" y="4190304"/>
            <a:ext cx="1474470" cy="657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de-DE"/>
          </a:p>
        </p:txBody>
      </p:sp>
      <p:sp>
        <p:nvSpPr>
          <p:cNvPr id="11" name="Textfeld 10"/>
          <p:cNvSpPr txBox="1"/>
          <p:nvPr/>
        </p:nvSpPr>
        <p:spPr>
          <a:xfrm>
            <a:off x="1156335" y="3728448"/>
            <a:ext cx="6547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Versorgung für die Entwicklung des Antriebsstranges von E-Fahrzeugen</a:t>
            </a:r>
          </a:p>
        </p:txBody>
      </p:sp>
      <p:graphicFrame>
        <p:nvGraphicFramePr>
          <p:cNvPr id="13" name="Objek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0951845"/>
              </p:ext>
            </p:extLst>
          </p:nvPr>
        </p:nvGraphicFramePr>
        <p:xfrm>
          <a:off x="460934" y="1273542"/>
          <a:ext cx="8145897" cy="195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7" name="CorelDRAW" r:id="rId3" imgW="10044360" imgH="2415600" progId="CorelDraw.Graphic.15">
                  <p:embed/>
                </p:oleObj>
              </mc:Choice>
              <mc:Fallback>
                <p:oleObj name="CorelDRAW" r:id="rId3" imgW="10044360" imgH="2415600" progId="CorelDraw.Graphic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0934" y="1273542"/>
                        <a:ext cx="8145897" cy="1958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Grafik 1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240" y="1273542"/>
            <a:ext cx="717845" cy="771123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0523" y="1273542"/>
            <a:ext cx="652012" cy="641146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0523" y="2479001"/>
            <a:ext cx="652012" cy="641146"/>
          </a:xfrm>
          <a:prstGeom prst="rect">
            <a:avLst/>
          </a:prstGeom>
        </p:spPr>
      </p:pic>
      <p:sp>
        <p:nvSpPr>
          <p:cNvPr id="17" name="Textfeld 16"/>
          <p:cNvSpPr txBox="1"/>
          <p:nvPr/>
        </p:nvSpPr>
        <p:spPr>
          <a:xfrm>
            <a:off x="643167" y="2034802"/>
            <a:ext cx="1317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dirty="0"/>
              <a:t>Geringer </a:t>
            </a:r>
          </a:p>
          <a:p>
            <a:pPr algn="ctr"/>
            <a:r>
              <a:rPr lang="de-DE" sz="1200" dirty="0"/>
              <a:t>Leistungsbedarf </a:t>
            </a:r>
          </a:p>
          <a:p>
            <a:pPr algn="ctr"/>
            <a:r>
              <a:rPr lang="de-DE" sz="1200" dirty="0"/>
              <a:t>vom Netz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2417983" y="1044178"/>
            <a:ext cx="8883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bis zu 1 MW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2391464" y="2256229"/>
            <a:ext cx="8883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bis zu 1 MW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3162535" y="1597921"/>
            <a:ext cx="55175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bis zu </a:t>
            </a:r>
          </a:p>
          <a:p>
            <a:r>
              <a:rPr lang="de-DE" sz="1000" dirty="0"/>
              <a:t>1000V</a:t>
            </a:r>
          </a:p>
          <a:p>
            <a:r>
              <a:rPr lang="de-DE" sz="1000" dirty="0"/>
              <a:t>1000A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3162535" y="2843148"/>
            <a:ext cx="55175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bis zu </a:t>
            </a:r>
          </a:p>
          <a:p>
            <a:r>
              <a:rPr lang="de-DE" sz="1000" dirty="0"/>
              <a:t>1000V</a:t>
            </a:r>
          </a:p>
          <a:p>
            <a:r>
              <a:rPr lang="de-DE" sz="1000" dirty="0"/>
              <a:t>1000A</a:t>
            </a:r>
          </a:p>
        </p:txBody>
      </p:sp>
      <p:sp>
        <p:nvSpPr>
          <p:cNvPr id="22" name="Abgerundetes Rechteck 21"/>
          <p:cNvSpPr/>
          <p:nvPr/>
        </p:nvSpPr>
        <p:spPr>
          <a:xfrm>
            <a:off x="1287037" y="86950"/>
            <a:ext cx="7552396" cy="615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3000" b="1" dirty="0">
                <a:solidFill>
                  <a:srgbClr val="00366C"/>
                </a:solidFill>
              </a:rPr>
              <a:t>Produkte – I-TS-Anwendung</a:t>
            </a:r>
          </a:p>
        </p:txBody>
      </p:sp>
    </p:spTree>
    <p:extLst>
      <p:ext uri="{BB962C8B-B14F-4D97-AF65-F5344CB8AC3E}">
        <p14:creationId xmlns:p14="http://schemas.microsoft.com/office/powerpoint/2010/main" val="121918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0" y="4190304"/>
            <a:ext cx="1474470" cy="657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de-DE"/>
          </a:p>
        </p:txBody>
      </p:sp>
      <p:sp>
        <p:nvSpPr>
          <p:cNvPr id="11" name="Textfeld 10"/>
          <p:cNvSpPr txBox="1"/>
          <p:nvPr/>
        </p:nvSpPr>
        <p:spPr>
          <a:xfrm>
            <a:off x="1156335" y="3728448"/>
            <a:ext cx="6547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Versorgung für die Entwicklung des Antriebsstranges von E-Fahrzeugen</a:t>
            </a:r>
          </a:p>
        </p:txBody>
      </p:sp>
      <p:graphicFrame>
        <p:nvGraphicFramePr>
          <p:cNvPr id="13" name="Objek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229240"/>
              </p:ext>
            </p:extLst>
          </p:nvPr>
        </p:nvGraphicFramePr>
        <p:xfrm>
          <a:off x="460934" y="1273542"/>
          <a:ext cx="8145897" cy="195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1" name="CorelDRAW" r:id="rId3" imgW="10044360" imgH="2415600" progId="CorelDraw.Graphic.15">
                  <p:embed/>
                </p:oleObj>
              </mc:Choice>
              <mc:Fallback>
                <p:oleObj name="CorelDRAW" r:id="rId3" imgW="10044360" imgH="2415600" progId="CorelDraw.Graphic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0934" y="1273542"/>
                        <a:ext cx="8145897" cy="1958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Grafik 1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240" y="1273542"/>
            <a:ext cx="717845" cy="771123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0523" y="1273542"/>
            <a:ext cx="652012" cy="641146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0523" y="2479001"/>
            <a:ext cx="652012" cy="641146"/>
          </a:xfrm>
          <a:prstGeom prst="rect">
            <a:avLst/>
          </a:prstGeom>
        </p:spPr>
      </p:pic>
      <p:sp>
        <p:nvSpPr>
          <p:cNvPr id="17" name="Textfeld 16"/>
          <p:cNvSpPr txBox="1"/>
          <p:nvPr/>
        </p:nvSpPr>
        <p:spPr>
          <a:xfrm>
            <a:off x="643167" y="2034802"/>
            <a:ext cx="1317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dirty="0"/>
              <a:t>Geringer </a:t>
            </a:r>
          </a:p>
          <a:p>
            <a:pPr algn="ctr"/>
            <a:r>
              <a:rPr lang="de-DE" sz="1200" dirty="0"/>
              <a:t>Leistungsbedarf </a:t>
            </a:r>
          </a:p>
          <a:p>
            <a:pPr algn="ctr"/>
            <a:r>
              <a:rPr lang="de-DE" sz="1200" dirty="0"/>
              <a:t>vom Netz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2417983" y="1044178"/>
            <a:ext cx="8883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bis zu 1 MW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2391464" y="2256229"/>
            <a:ext cx="8883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bis zu 1 MW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3162535" y="1597921"/>
            <a:ext cx="55175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bis zu </a:t>
            </a:r>
          </a:p>
          <a:p>
            <a:r>
              <a:rPr lang="de-DE" sz="1000" dirty="0"/>
              <a:t>1000V</a:t>
            </a:r>
          </a:p>
          <a:p>
            <a:r>
              <a:rPr lang="de-DE" sz="1000" dirty="0"/>
              <a:t>1000A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3162535" y="2843148"/>
            <a:ext cx="55175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bis zu </a:t>
            </a:r>
          </a:p>
          <a:p>
            <a:r>
              <a:rPr lang="de-DE" sz="1000" dirty="0"/>
              <a:t>1000V</a:t>
            </a:r>
          </a:p>
          <a:p>
            <a:r>
              <a:rPr lang="de-DE" sz="1000" dirty="0"/>
              <a:t>1000A</a:t>
            </a:r>
          </a:p>
        </p:txBody>
      </p:sp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288" y="1140384"/>
            <a:ext cx="4858211" cy="21100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22" name="Abgerundetes Rechteck 21"/>
          <p:cNvSpPr/>
          <p:nvPr/>
        </p:nvSpPr>
        <p:spPr>
          <a:xfrm>
            <a:off x="1287037" y="86950"/>
            <a:ext cx="7552396" cy="615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3000" b="1" dirty="0">
                <a:solidFill>
                  <a:srgbClr val="00366C"/>
                </a:solidFill>
              </a:rPr>
              <a:t>Produkte – I-TS-Anwendung</a:t>
            </a:r>
          </a:p>
        </p:txBody>
      </p:sp>
    </p:spTree>
    <p:extLst>
      <p:ext uri="{BB962C8B-B14F-4D97-AF65-F5344CB8AC3E}">
        <p14:creationId xmlns:p14="http://schemas.microsoft.com/office/powerpoint/2010/main" val="413747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0" y="4190304"/>
            <a:ext cx="1474470" cy="657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de-DE"/>
          </a:p>
        </p:txBody>
      </p:sp>
      <p:sp>
        <p:nvSpPr>
          <p:cNvPr id="11" name="Textfeld 10"/>
          <p:cNvSpPr txBox="1"/>
          <p:nvPr/>
        </p:nvSpPr>
        <p:spPr>
          <a:xfrm>
            <a:off x="1156335" y="3728448"/>
            <a:ext cx="6547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Test </a:t>
            </a:r>
            <a:r>
              <a:rPr lang="de-DE" b="1">
                <a:latin typeface="Arial" panose="020B0604020202020204" pitchFamily="34" charset="0"/>
                <a:cs typeface="Arial" panose="020B0604020202020204" pitchFamily="34" charset="0"/>
              </a:rPr>
              <a:t>von Brennstoffzellen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1647720" y="1327688"/>
            <a:ext cx="18934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/>
              <a:t>Bis zu  650kW</a:t>
            </a:r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990" y="1787418"/>
            <a:ext cx="6869430" cy="1785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feld 21"/>
          <p:cNvSpPr txBox="1"/>
          <p:nvPr/>
        </p:nvSpPr>
        <p:spPr>
          <a:xfrm>
            <a:off x="4581420" y="1327688"/>
            <a:ext cx="17379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/>
              <a:t>5-1000V</a:t>
            </a:r>
          </a:p>
          <a:p>
            <a:r>
              <a:rPr lang="de-DE" sz="2000" b="1" dirty="0"/>
              <a:t>bis zu 1000A</a:t>
            </a:r>
          </a:p>
        </p:txBody>
      </p:sp>
      <p:sp>
        <p:nvSpPr>
          <p:cNvPr id="9" name="Abgerundetes Rechteck 8"/>
          <p:cNvSpPr/>
          <p:nvPr/>
        </p:nvSpPr>
        <p:spPr>
          <a:xfrm>
            <a:off x="1287037" y="86950"/>
            <a:ext cx="7552396" cy="615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3000" b="1" dirty="0">
                <a:solidFill>
                  <a:srgbClr val="00366C"/>
                </a:solidFill>
              </a:rPr>
              <a:t>Produkte – I-TS-Anwendung</a:t>
            </a:r>
          </a:p>
        </p:txBody>
      </p:sp>
    </p:spTree>
    <p:extLst>
      <p:ext uri="{BB962C8B-B14F-4D97-AF65-F5344CB8AC3E}">
        <p14:creationId xmlns:p14="http://schemas.microsoft.com/office/powerpoint/2010/main" val="4586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/>
          <p:cNvGrpSpPr/>
          <p:nvPr/>
        </p:nvGrpSpPr>
        <p:grpSpPr>
          <a:xfrm>
            <a:off x="608319" y="3016925"/>
            <a:ext cx="7927361" cy="1875095"/>
            <a:chOff x="716325" y="3016925"/>
            <a:chExt cx="7927361" cy="1875095"/>
          </a:xfrm>
        </p:grpSpPr>
        <p:sp>
          <p:nvSpPr>
            <p:cNvPr id="36" name="Abgerundetes Rechteck 35"/>
            <p:cNvSpPr/>
            <p:nvPr/>
          </p:nvSpPr>
          <p:spPr>
            <a:xfrm>
              <a:off x="6362506" y="3042223"/>
              <a:ext cx="2218842" cy="1849797"/>
            </a:xfrm>
            <a:prstGeom prst="rect">
              <a:avLst/>
            </a:prstGeom>
            <a:ln>
              <a:noFill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Abgerundetes Rechteck 39"/>
            <p:cNvSpPr/>
            <p:nvPr/>
          </p:nvSpPr>
          <p:spPr>
            <a:xfrm>
              <a:off x="716325" y="3016927"/>
              <a:ext cx="2339696" cy="1869398"/>
            </a:xfrm>
            <a:prstGeom prst="rect">
              <a:avLst/>
            </a:prstGeom>
            <a:ln>
              <a:noFill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Abgerundetes Rechteck 40"/>
            <p:cNvSpPr/>
            <p:nvPr/>
          </p:nvSpPr>
          <p:spPr>
            <a:xfrm>
              <a:off x="3621408" y="3016925"/>
              <a:ext cx="2279915" cy="1869399"/>
            </a:xfrm>
            <a:prstGeom prst="rect">
              <a:avLst/>
            </a:prstGeom>
            <a:ln>
              <a:noFill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04" name="Textfeld 14"/>
            <p:cNvSpPr txBox="1">
              <a:spLocks noChangeArrowheads="1"/>
            </p:cNvSpPr>
            <p:nvPr/>
          </p:nvSpPr>
          <p:spPr bwMode="auto">
            <a:xfrm>
              <a:off x="6499190" y="4312739"/>
              <a:ext cx="214449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de-DE"/>
              </a:defPPr>
              <a:lvl1pPr algn="ctr" eaLnBrk="1" hangingPunct="1">
                <a:defRPr sz="1400" b="1">
                  <a:solidFill>
                    <a:srgbClr val="00366C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/>
              <a:lvl3pPr marL="1143000" indent="-228600" eaLnBrk="0" hangingPunct="0"/>
              <a:lvl4pPr marL="1600200" indent="-228600" eaLnBrk="0" hangingPunct="0"/>
              <a:lvl5pPr marL="2057400" indent="-228600" eaLnBrk="0" hangingPunct="0"/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</a:lvl9pPr>
            </a:lstStyle>
            <a:p>
              <a:r>
                <a:rPr lang="en-US" altLang="de-DE" dirty="0" err="1"/>
                <a:t>Hochleistungs-Speichersysteme</a:t>
              </a:r>
              <a:endParaRPr lang="en-US" altLang="de-DE" dirty="0"/>
            </a:p>
          </p:txBody>
        </p:sp>
        <p:pic>
          <p:nvPicPr>
            <p:cNvPr id="8208" name="Grafik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5273" y="3146712"/>
              <a:ext cx="1848625" cy="1119269"/>
            </a:xfrm>
            <a:prstGeom prst="rect">
              <a:avLst/>
            </a:prstGeom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01" name="Textfeld 12"/>
            <p:cNvSpPr txBox="1">
              <a:spLocks noChangeArrowheads="1"/>
            </p:cNvSpPr>
            <p:nvPr/>
          </p:nvSpPr>
          <p:spPr bwMode="auto">
            <a:xfrm>
              <a:off x="831896" y="4250598"/>
              <a:ext cx="207724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de-DE"/>
              </a:defPPr>
              <a:lvl1pPr algn="ctr" eaLnBrk="1" hangingPunct="1">
                <a:defRPr sz="1400" b="1">
                  <a:solidFill>
                    <a:srgbClr val="00366C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/>
              <a:lvl3pPr marL="1143000" indent="-228600" eaLnBrk="0" hangingPunct="0"/>
              <a:lvl4pPr marL="1600200" indent="-228600" eaLnBrk="0" hangingPunct="0"/>
              <a:lvl5pPr marL="2057400" indent="-228600" eaLnBrk="0" hangingPunct="0"/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</a:lvl9pPr>
            </a:lstStyle>
            <a:p>
              <a:r>
                <a:rPr lang="en-US" altLang="de-DE" dirty="0"/>
                <a:t>BSV-Anlagen</a:t>
              </a:r>
            </a:p>
            <a:p>
              <a:r>
                <a:rPr lang="en-US" altLang="de-DE" dirty="0" err="1"/>
                <a:t>Krankenhäuser</a:t>
              </a:r>
              <a:r>
                <a:rPr lang="en-US" altLang="de-DE" dirty="0"/>
                <a:t>  </a:t>
              </a:r>
              <a:r>
                <a:rPr lang="en-US" altLang="de-DE" dirty="0" err="1"/>
                <a:t>Kliniken</a:t>
              </a:r>
              <a:r>
                <a:rPr lang="en-US" altLang="de-DE" dirty="0"/>
                <a:t>     </a:t>
              </a:r>
            </a:p>
          </p:txBody>
        </p:sp>
        <p:pic>
          <p:nvPicPr>
            <p:cNvPr id="15363" name="Picture 3" descr="C:\Users\ST64\Documents\04%20oper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8673" y="3162832"/>
              <a:ext cx="1875946" cy="10877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02" name="Textfeld 13"/>
            <p:cNvSpPr txBox="1">
              <a:spLocks noChangeArrowheads="1"/>
            </p:cNvSpPr>
            <p:nvPr/>
          </p:nvSpPr>
          <p:spPr bwMode="auto">
            <a:xfrm>
              <a:off x="3370241" y="4259543"/>
              <a:ext cx="282620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de-DE"/>
              </a:defPPr>
              <a:lvl1pPr algn="ctr" eaLnBrk="1" hangingPunct="1">
                <a:defRPr sz="1400" b="1">
                  <a:solidFill>
                    <a:srgbClr val="00366C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/>
              <a:lvl3pPr marL="1143000" indent="-228600" eaLnBrk="0" hangingPunct="0"/>
              <a:lvl4pPr marL="1600200" indent="-228600" eaLnBrk="0" hangingPunct="0"/>
              <a:lvl5pPr marL="2057400" indent="-228600" eaLnBrk="0" hangingPunct="0"/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</a:lvl9pPr>
            </a:lstStyle>
            <a:p>
              <a:r>
                <a:rPr lang="en-US" altLang="de-DE" dirty="0" err="1"/>
                <a:t>Chemische</a:t>
              </a:r>
              <a:r>
                <a:rPr lang="en-US" altLang="de-DE" dirty="0"/>
                <a:t> </a:t>
              </a:r>
              <a:r>
                <a:rPr lang="en-US" altLang="de-DE" dirty="0" err="1"/>
                <a:t>Industrie</a:t>
              </a:r>
              <a:r>
                <a:rPr lang="en-US" altLang="de-DE" dirty="0"/>
                <a:t> / </a:t>
              </a:r>
            </a:p>
            <a:p>
              <a:r>
                <a:rPr lang="en-US" altLang="de-DE" dirty="0" err="1"/>
                <a:t>Öl</a:t>
              </a:r>
              <a:r>
                <a:rPr lang="en-US" altLang="de-DE" dirty="0"/>
                <a:t> und Gas</a:t>
              </a:r>
            </a:p>
          </p:txBody>
        </p:sp>
        <p:pic>
          <p:nvPicPr>
            <p:cNvPr id="8207" name="Picture 18" descr="iStock_000004418549Medium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2189" y="3235313"/>
              <a:ext cx="1822307" cy="1023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uppieren 4"/>
          <p:cNvGrpSpPr/>
          <p:nvPr/>
        </p:nvGrpSpPr>
        <p:grpSpPr>
          <a:xfrm>
            <a:off x="610955" y="828675"/>
            <a:ext cx="7922090" cy="1897740"/>
            <a:chOff x="736796" y="828675"/>
            <a:chExt cx="7922090" cy="1897740"/>
          </a:xfrm>
        </p:grpSpPr>
        <p:sp>
          <p:nvSpPr>
            <p:cNvPr id="42" name="Abgerundetes Rechteck 41"/>
            <p:cNvSpPr/>
            <p:nvPr/>
          </p:nvSpPr>
          <p:spPr>
            <a:xfrm>
              <a:off x="6346503" y="840515"/>
              <a:ext cx="2178549" cy="1885900"/>
            </a:xfrm>
            <a:prstGeom prst="rect">
              <a:avLst/>
            </a:prstGeom>
            <a:ln>
              <a:noFill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8" name="Abgerundetes Rechteck 37"/>
            <p:cNvSpPr/>
            <p:nvPr/>
          </p:nvSpPr>
          <p:spPr>
            <a:xfrm>
              <a:off x="3600420" y="828676"/>
              <a:ext cx="2255846" cy="1888324"/>
            </a:xfrm>
            <a:prstGeom prst="rect">
              <a:avLst/>
            </a:prstGeom>
            <a:ln>
              <a:noFill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8197" name="Picture 20" descr="iStock_000005006104Medium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9101" y="979336"/>
              <a:ext cx="1821768" cy="1143759"/>
            </a:xfrm>
            <a:prstGeom prst="rect">
              <a:avLst/>
            </a:prstGeom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Textfeld 12"/>
            <p:cNvSpPr txBox="1">
              <a:spLocks noChangeArrowheads="1"/>
            </p:cNvSpPr>
            <p:nvPr/>
          </p:nvSpPr>
          <p:spPr bwMode="auto">
            <a:xfrm>
              <a:off x="3726941" y="2182373"/>
              <a:ext cx="200280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de-DE"/>
              </a:defPPr>
              <a:lvl1pPr algn="ctr" eaLnBrk="1" hangingPunct="1">
                <a:defRPr sz="1400" b="1">
                  <a:solidFill>
                    <a:srgbClr val="00366C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/>
              <a:lvl3pPr marL="1143000" indent="-228600" eaLnBrk="0" hangingPunct="0"/>
              <a:lvl4pPr marL="1600200" indent="-228600" eaLnBrk="0" hangingPunct="0"/>
              <a:lvl5pPr marL="2057400" indent="-228600" eaLnBrk="0" hangingPunct="0"/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</a:lvl9pPr>
            </a:lstStyle>
            <a:p>
              <a:r>
                <a:rPr lang="en-US" altLang="de-DE" dirty="0" err="1"/>
                <a:t>Kraftwerke</a:t>
              </a:r>
              <a:endParaRPr lang="en-US" altLang="de-DE" dirty="0"/>
            </a:p>
            <a:p>
              <a:r>
                <a:rPr lang="en-US" altLang="de-DE" dirty="0" err="1"/>
                <a:t>Energieübertragung</a:t>
              </a:r>
              <a:endParaRPr lang="en-US" altLang="de-DE" dirty="0"/>
            </a:p>
          </p:txBody>
        </p:sp>
        <p:grpSp>
          <p:nvGrpSpPr>
            <p:cNvPr id="9" name="Gruppieren 8"/>
            <p:cNvGrpSpPr/>
            <p:nvPr/>
          </p:nvGrpSpPr>
          <p:grpSpPr>
            <a:xfrm>
              <a:off x="736796" y="828675"/>
              <a:ext cx="2298753" cy="1892451"/>
              <a:chOff x="593492" y="1583223"/>
              <a:chExt cx="1990123" cy="1935045"/>
            </a:xfrm>
          </p:grpSpPr>
          <p:sp>
            <p:nvSpPr>
              <p:cNvPr id="39" name="Abgerundetes Rechteck 38"/>
              <p:cNvSpPr/>
              <p:nvPr/>
            </p:nvSpPr>
            <p:spPr>
              <a:xfrm>
                <a:off x="593492" y="1583223"/>
                <a:ext cx="1990123" cy="1929931"/>
              </a:xfrm>
              <a:prstGeom prst="rect">
                <a:avLst/>
              </a:prstGeom>
              <a:ln>
                <a:noFill/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32" name="Textfeld 12"/>
              <p:cNvSpPr txBox="1">
                <a:spLocks noChangeArrowheads="1"/>
              </p:cNvSpPr>
              <p:nvPr/>
            </p:nvSpPr>
            <p:spPr bwMode="auto">
              <a:xfrm>
                <a:off x="705109" y="2983272"/>
                <a:ext cx="1766887" cy="5349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US" altLang="de-DE" sz="1400" b="1" dirty="0">
                    <a:solidFill>
                      <a:srgbClr val="00366C"/>
                    </a:solidFill>
                    <a:latin typeface="Calibri" panose="020F0502020204030204" pitchFamily="34" charset="0"/>
                  </a:rPr>
                  <a:t>Test- und</a:t>
                </a:r>
              </a:p>
              <a:p>
                <a:pPr algn="ctr" eaLnBrk="1" hangingPunct="1"/>
                <a:r>
                  <a:rPr lang="en-US" altLang="de-DE" sz="1400" b="1" dirty="0" err="1">
                    <a:solidFill>
                      <a:srgbClr val="00366C"/>
                    </a:solidFill>
                    <a:latin typeface="Calibri" panose="020F0502020204030204" pitchFamily="34" charset="0"/>
                  </a:rPr>
                  <a:t>Simulationssysteme</a:t>
                </a:r>
                <a:endParaRPr lang="en-US" altLang="de-DE" sz="1400" b="1" dirty="0">
                  <a:solidFill>
                    <a:srgbClr val="00366C"/>
                  </a:solidFill>
                </a:endParaRPr>
              </a:p>
            </p:txBody>
          </p:sp>
        </p:grpSp>
        <p:pic>
          <p:nvPicPr>
            <p:cNvPr id="8196" name="Picture 15" descr="iStock_000005557065Medium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8174" y="990740"/>
              <a:ext cx="946817" cy="1042156"/>
            </a:xfrm>
            <a:prstGeom prst="rect">
              <a:avLst/>
            </a:prstGeom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0" name="Textfeld 11"/>
            <p:cNvSpPr txBox="1">
              <a:spLocks noChangeArrowheads="1"/>
            </p:cNvSpPr>
            <p:nvPr/>
          </p:nvSpPr>
          <p:spPr bwMode="auto">
            <a:xfrm>
              <a:off x="6211643" y="1985828"/>
              <a:ext cx="2447243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de-DE"/>
              </a:defPPr>
              <a:lvl1pPr algn="ctr" eaLnBrk="1" hangingPunct="1">
                <a:defRPr sz="1400" b="1">
                  <a:solidFill>
                    <a:srgbClr val="00366C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/>
              <a:lvl3pPr marL="1143000" indent="-228600" eaLnBrk="0" hangingPunct="0"/>
              <a:lvl4pPr marL="1600200" indent="-228600" eaLnBrk="0" hangingPunct="0"/>
              <a:lvl5pPr marL="2057400" indent="-228600" eaLnBrk="0" hangingPunct="0"/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</a:lvl9pPr>
            </a:lstStyle>
            <a:p>
              <a:r>
                <a:rPr lang="en-US" altLang="de-DE" dirty="0" err="1"/>
                <a:t>Stationäre</a:t>
              </a:r>
              <a:r>
                <a:rPr lang="en-US" altLang="de-DE" dirty="0"/>
                <a:t> </a:t>
              </a:r>
            </a:p>
            <a:p>
              <a:r>
                <a:rPr lang="en-US" altLang="de-DE" dirty="0" err="1"/>
                <a:t>Stromversorgung</a:t>
              </a:r>
              <a:r>
                <a:rPr lang="en-US" altLang="de-DE" dirty="0"/>
                <a:t> </a:t>
              </a:r>
            </a:p>
            <a:p>
              <a:r>
                <a:rPr lang="en-US" altLang="de-DE" dirty="0" err="1"/>
                <a:t>für</a:t>
              </a:r>
              <a:r>
                <a:rPr lang="en-US" altLang="de-DE" dirty="0"/>
                <a:t> </a:t>
              </a:r>
              <a:r>
                <a:rPr lang="en-US" altLang="de-DE" dirty="0" err="1"/>
                <a:t>Bahn</a:t>
              </a:r>
              <a:r>
                <a:rPr lang="en-US" altLang="de-DE" dirty="0"/>
                <a:t> und </a:t>
              </a:r>
              <a:r>
                <a:rPr lang="en-US" altLang="de-DE" dirty="0" err="1"/>
                <a:t>Nahverkehr</a:t>
              </a:r>
              <a:endParaRPr lang="en-US" altLang="de-DE" dirty="0"/>
            </a:p>
          </p:txBody>
        </p:sp>
        <p:pic>
          <p:nvPicPr>
            <p:cNvPr id="15364" name="Picture 4" descr="C:\Users\ST64\Documents\mdb_60656_schilder_s-bahn_u-bahn_fussgaenger_224x112_cp_0x131_800x531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2446" y="990740"/>
              <a:ext cx="987637" cy="580807"/>
            </a:xfrm>
            <a:prstGeom prst="rect">
              <a:avLst/>
            </a:prstGeom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578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1891" y="929409"/>
              <a:ext cx="1809510" cy="13480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2772" y="1559708"/>
              <a:ext cx="706198" cy="658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26" name="Gerade Verbindung 25"/>
          <p:cNvCxnSpPr/>
          <p:nvPr/>
        </p:nvCxnSpPr>
        <p:spPr>
          <a:xfrm flipV="1">
            <a:off x="1343721" y="625288"/>
            <a:ext cx="7366220" cy="26894"/>
          </a:xfrm>
          <a:prstGeom prst="line">
            <a:avLst/>
          </a:prstGeom>
          <a:ln w="50800">
            <a:solidFill>
              <a:srgbClr val="0036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hteck 2"/>
          <p:cNvSpPr/>
          <p:nvPr/>
        </p:nvSpPr>
        <p:spPr>
          <a:xfrm>
            <a:off x="1343721" y="127978"/>
            <a:ext cx="73662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800" b="1" dirty="0">
                <a:solidFill>
                  <a:srgbClr val="00366C"/>
                </a:solidFill>
              </a:rPr>
              <a:t>Zielmärkte</a:t>
            </a:r>
          </a:p>
        </p:txBody>
      </p:sp>
    </p:spTree>
    <p:extLst>
      <p:ext uri="{BB962C8B-B14F-4D97-AF65-F5344CB8AC3E}">
        <p14:creationId xmlns:p14="http://schemas.microsoft.com/office/powerpoint/2010/main" val="24727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0" y="4190304"/>
            <a:ext cx="1474470" cy="657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1623973" y="3853921"/>
            <a:ext cx="5544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Unterstützungsbatterie für Spitzenleistungstests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2161933" y="1184282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250 kW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3440661" y="1184282"/>
            <a:ext cx="1378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1 MW</a:t>
            </a:r>
          </a:p>
          <a:p>
            <a:pPr algn="ctr"/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1000V / 1000A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6003207" y="1184282"/>
            <a:ext cx="652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1 MW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3440661" y="2572276"/>
            <a:ext cx="1378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1000V / 1000A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5854128" y="2572276"/>
            <a:ext cx="8018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750 kW</a:t>
            </a:r>
          </a:p>
        </p:txBody>
      </p:sp>
      <p:graphicFrame>
        <p:nvGraphicFramePr>
          <p:cNvPr id="16" name="Objek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4473488"/>
              </p:ext>
            </p:extLst>
          </p:nvPr>
        </p:nvGraphicFramePr>
        <p:xfrm>
          <a:off x="1764349" y="1689031"/>
          <a:ext cx="5263275" cy="195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5" name="CorelDRAW" r:id="rId3" imgW="6498336" imgH="2417064" progId="">
                  <p:embed/>
                </p:oleObj>
              </mc:Choice>
              <mc:Fallback>
                <p:oleObj name="CorelDRAW" r:id="rId3" imgW="6498336" imgH="2417064" progId="">
                  <p:embed/>
                  <p:pic>
                    <p:nvPicPr>
                      <p:cNvPr id="0" name="Picture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4349" y="1689031"/>
                        <a:ext cx="5263275" cy="1958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Grafi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911" y="1689031"/>
            <a:ext cx="717845" cy="771123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107" y="1689031"/>
            <a:ext cx="652012" cy="641146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107" y="2880053"/>
            <a:ext cx="652012" cy="641146"/>
          </a:xfrm>
          <a:prstGeom prst="rect">
            <a:avLst/>
          </a:prstGeom>
        </p:spPr>
      </p:pic>
      <p:sp>
        <p:nvSpPr>
          <p:cNvPr id="18" name="Abgerundetes Rechteck 17"/>
          <p:cNvSpPr/>
          <p:nvPr/>
        </p:nvSpPr>
        <p:spPr>
          <a:xfrm>
            <a:off x="1287037" y="86950"/>
            <a:ext cx="7552396" cy="615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3000" b="1" dirty="0">
                <a:solidFill>
                  <a:srgbClr val="00366C"/>
                </a:solidFill>
              </a:rPr>
              <a:t>Produkte – I-TS-Anwendung</a:t>
            </a:r>
          </a:p>
        </p:txBody>
      </p:sp>
    </p:spTree>
    <p:extLst>
      <p:ext uri="{BB962C8B-B14F-4D97-AF65-F5344CB8AC3E}">
        <p14:creationId xmlns:p14="http://schemas.microsoft.com/office/powerpoint/2010/main" val="245217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1"/>
          <p:cNvSpPr>
            <a:spLocks noGrp="1"/>
          </p:cNvSpPr>
          <p:nvPr>
            <p:ph type="title" idx="4294967295"/>
          </p:nvPr>
        </p:nvSpPr>
        <p:spPr>
          <a:xfrm>
            <a:off x="2248411" y="702550"/>
            <a:ext cx="4647178" cy="420784"/>
          </a:xfrm>
          <a:prstGeom prst="rect">
            <a:avLst/>
          </a:prstGeom>
        </p:spPr>
        <p:txBody>
          <a:bodyPr/>
          <a:lstStyle/>
          <a:p>
            <a:pPr algn="l">
              <a:tabLst>
                <a:tab pos="1162050" algn="l"/>
              </a:tabLst>
            </a:pPr>
            <a:r>
              <a:rPr lang="en-GB" altLang="de-DE" sz="2000" b="1" dirty="0" err="1">
                <a:solidFill>
                  <a:srgbClr val="00366C"/>
                </a:solidFill>
              </a:rPr>
              <a:t>Programmierbarer</a:t>
            </a:r>
            <a:r>
              <a:rPr lang="en-GB" altLang="de-DE" sz="2000" b="1" dirty="0">
                <a:solidFill>
                  <a:srgbClr val="00366C"/>
                </a:solidFill>
              </a:rPr>
              <a:t> Batterie-Tester </a:t>
            </a:r>
            <a:endParaRPr lang="en-US" altLang="de-DE" sz="2000" b="1" dirty="0">
              <a:solidFill>
                <a:srgbClr val="00366C"/>
              </a:solidFill>
            </a:endParaRPr>
          </a:p>
        </p:txBody>
      </p:sp>
      <p:grpSp>
        <p:nvGrpSpPr>
          <p:cNvPr id="3" name="Gruppieren 2"/>
          <p:cNvGrpSpPr/>
          <p:nvPr/>
        </p:nvGrpSpPr>
        <p:grpSpPr>
          <a:xfrm>
            <a:off x="349251" y="1525991"/>
            <a:ext cx="8347075" cy="1653778"/>
            <a:chOff x="349250" y="1696162"/>
            <a:chExt cx="8347075" cy="2205037"/>
          </a:xfrm>
        </p:grpSpPr>
        <p:cxnSp>
          <p:nvCxnSpPr>
            <p:cNvPr id="9" name="Gerade Verbindung mit Pfeil 8"/>
            <p:cNvCxnSpPr/>
            <p:nvPr/>
          </p:nvCxnSpPr>
          <p:spPr>
            <a:xfrm>
              <a:off x="3016250" y="2567699"/>
              <a:ext cx="977900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mit Pfeil 11"/>
            <p:cNvCxnSpPr/>
            <p:nvPr/>
          </p:nvCxnSpPr>
          <p:spPr>
            <a:xfrm rot="10800000" flipV="1">
              <a:off x="2971800" y="2564524"/>
              <a:ext cx="285750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mit Pfeil 13"/>
            <p:cNvCxnSpPr/>
            <p:nvPr/>
          </p:nvCxnSpPr>
          <p:spPr>
            <a:xfrm>
              <a:off x="5372100" y="2572462"/>
              <a:ext cx="977900" cy="158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mit Pfeil 14"/>
            <p:cNvCxnSpPr/>
            <p:nvPr/>
          </p:nvCxnSpPr>
          <p:spPr>
            <a:xfrm rot="10800000" flipV="1">
              <a:off x="5327650" y="2569287"/>
              <a:ext cx="285750" cy="158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itel 1"/>
            <p:cNvSpPr txBox="1">
              <a:spLocks/>
            </p:cNvSpPr>
            <p:nvPr/>
          </p:nvSpPr>
          <p:spPr bwMode="auto">
            <a:xfrm>
              <a:off x="6651625" y="1808874"/>
              <a:ext cx="2044700" cy="1212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0" hangingPunct="0">
                <a:defRPr/>
              </a:pPr>
              <a:r>
                <a:rPr lang="en-GB" sz="1600" b="1" kern="0" dirty="0" err="1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Energiespeicher</a:t>
              </a:r>
              <a:r>
                <a:rPr lang="en-GB" sz="1600" b="1" kern="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  </a:t>
              </a:r>
              <a:r>
                <a:rPr lang="en-GB" sz="1600" b="1" kern="0" dirty="0" err="1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bis</a:t>
              </a:r>
              <a:r>
                <a:rPr lang="en-GB" sz="1600" b="1" kern="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 1000 V DC</a:t>
              </a:r>
            </a:p>
            <a:p>
              <a:pPr algn="ctr" eaLnBrk="0" hangingPunct="0">
                <a:defRPr/>
              </a:pPr>
              <a:r>
                <a:rPr lang="en-GB" sz="1600" b="1" kern="0" dirty="0" err="1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bis</a:t>
              </a:r>
              <a:r>
                <a:rPr lang="en-GB" sz="1600" b="1" kern="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 500 kW (</a:t>
              </a:r>
              <a:r>
                <a:rPr lang="en-GB" sz="1600" b="1" kern="0" dirty="0" err="1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Einzelblock</a:t>
              </a:r>
              <a:r>
                <a:rPr lang="en-GB" sz="1600" b="1" kern="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) </a:t>
              </a:r>
            </a:p>
            <a:p>
              <a:pPr algn="ctr" eaLnBrk="0" hangingPunct="0">
                <a:defRPr/>
              </a:pPr>
              <a:r>
                <a:rPr lang="en-GB" sz="1600" b="1" kern="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 </a:t>
              </a:r>
              <a:endParaRPr lang="en-US" sz="1600" kern="0" dirty="0">
                <a:solidFill>
                  <a:schemeClr val="tx2"/>
                </a:solidFill>
                <a:latin typeface="+mj-lt"/>
                <a:ea typeface="+mj-ea"/>
                <a:cs typeface="+mj-cs"/>
              </a:endParaRPr>
            </a:p>
          </p:txBody>
        </p:sp>
        <p:pic>
          <p:nvPicPr>
            <p:cNvPr id="27660" name="Picture 1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250" y="2742324"/>
              <a:ext cx="2667000" cy="1158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itel 1"/>
            <p:cNvSpPr txBox="1">
              <a:spLocks/>
            </p:cNvSpPr>
            <p:nvPr/>
          </p:nvSpPr>
          <p:spPr bwMode="auto">
            <a:xfrm>
              <a:off x="571500" y="1696162"/>
              <a:ext cx="2044700" cy="933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0" hangingPunct="0">
                <a:defRPr/>
              </a:pPr>
              <a:r>
                <a:rPr lang="en-GB" sz="1600" b="1" kern="0" dirty="0" err="1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Netz</a:t>
              </a:r>
              <a:endParaRPr lang="en-GB" sz="16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endParaRPr>
            </a:p>
            <a:p>
              <a:pPr algn="ctr" eaLnBrk="0" hangingPunct="0">
                <a:defRPr/>
              </a:pPr>
              <a:r>
                <a:rPr lang="en-GB" sz="1600" b="1" kern="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400/230 V </a:t>
              </a:r>
            </a:p>
            <a:p>
              <a:pPr algn="ctr" eaLnBrk="0" hangingPunct="0">
                <a:defRPr/>
              </a:pPr>
              <a:r>
                <a:rPr lang="en-GB" sz="1600" b="1" kern="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50 Hz</a:t>
              </a:r>
              <a:endParaRPr lang="en-US" sz="1600" kern="0" dirty="0">
                <a:solidFill>
                  <a:schemeClr val="tx2"/>
                </a:solidFill>
                <a:latin typeface="+mj-lt"/>
                <a:ea typeface="+mj-ea"/>
                <a:cs typeface="+mj-cs"/>
              </a:endParaRPr>
            </a:p>
          </p:txBody>
        </p:sp>
      </p:grpSp>
      <p:grpSp>
        <p:nvGrpSpPr>
          <p:cNvPr id="4" name="Gruppieren 3"/>
          <p:cNvGrpSpPr/>
          <p:nvPr/>
        </p:nvGrpSpPr>
        <p:grpSpPr>
          <a:xfrm>
            <a:off x="304800" y="3414713"/>
            <a:ext cx="8458200" cy="1570435"/>
            <a:chOff x="304800" y="4362450"/>
            <a:chExt cx="8458200" cy="2093913"/>
          </a:xfrm>
        </p:grpSpPr>
        <p:pic>
          <p:nvPicPr>
            <p:cNvPr id="27655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4362450"/>
              <a:ext cx="4114800" cy="1974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6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1875" y="4410075"/>
              <a:ext cx="2057400" cy="1430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6675" y="4814888"/>
              <a:ext cx="2346325" cy="1395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62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0763" y="5910263"/>
              <a:ext cx="2103437" cy="546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649" y="1085851"/>
            <a:ext cx="952500" cy="492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184" y="2575645"/>
            <a:ext cx="1103142" cy="896303"/>
          </a:xfrm>
          <a:prstGeom prst="rect">
            <a:avLst/>
          </a:prstGeom>
        </p:spPr>
      </p:pic>
      <p:pic>
        <p:nvPicPr>
          <p:cNvPr id="22" name="Picture 2" descr="G:\Bilder Marketing 06-2018\2018-6\9773.1.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649" y="1525991"/>
            <a:ext cx="1157459" cy="1883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Abgerundetes Rechteck 22"/>
          <p:cNvSpPr/>
          <p:nvPr/>
        </p:nvSpPr>
        <p:spPr>
          <a:xfrm>
            <a:off x="1287037" y="86950"/>
            <a:ext cx="7552396" cy="615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2800" b="1" dirty="0">
                <a:solidFill>
                  <a:srgbClr val="00366C"/>
                </a:solidFill>
              </a:rPr>
              <a:t>Produkte – Bidirektionaler Batterie-Tester</a:t>
            </a:r>
          </a:p>
        </p:txBody>
      </p:sp>
    </p:spTree>
    <p:extLst>
      <p:ext uri="{BB962C8B-B14F-4D97-AF65-F5344CB8AC3E}">
        <p14:creationId xmlns:p14="http://schemas.microsoft.com/office/powerpoint/2010/main" val="139632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904" y="1118041"/>
            <a:ext cx="1321021" cy="1981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pieren 1"/>
          <p:cNvGrpSpPr/>
          <p:nvPr/>
        </p:nvGrpSpPr>
        <p:grpSpPr>
          <a:xfrm>
            <a:off x="349250" y="949510"/>
            <a:ext cx="3644900" cy="1653778"/>
            <a:chOff x="349250" y="1689101"/>
            <a:chExt cx="3644900" cy="2205037"/>
          </a:xfrm>
        </p:grpSpPr>
        <p:cxnSp>
          <p:nvCxnSpPr>
            <p:cNvPr id="9" name="Gerade Verbindung mit Pfeil 8"/>
            <p:cNvCxnSpPr/>
            <p:nvPr/>
          </p:nvCxnSpPr>
          <p:spPr>
            <a:xfrm>
              <a:off x="3016250" y="2560638"/>
              <a:ext cx="977900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677" name="Picture 1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250" y="2735263"/>
              <a:ext cx="2667000" cy="1158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itel 1"/>
            <p:cNvSpPr txBox="1">
              <a:spLocks/>
            </p:cNvSpPr>
            <p:nvPr/>
          </p:nvSpPr>
          <p:spPr bwMode="auto">
            <a:xfrm>
              <a:off x="571500" y="1689101"/>
              <a:ext cx="2044700" cy="933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0" hangingPunct="0">
                <a:defRPr/>
              </a:pPr>
              <a:r>
                <a:rPr lang="en-GB" sz="1600" b="1" kern="0" dirty="0" err="1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Netz</a:t>
              </a:r>
              <a:endParaRPr lang="en-GB" sz="16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endParaRPr>
            </a:p>
            <a:p>
              <a:pPr algn="ctr" eaLnBrk="0" hangingPunct="0">
                <a:defRPr/>
              </a:pPr>
              <a:r>
                <a:rPr lang="en-GB" sz="1600" b="1" kern="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400/230 V </a:t>
              </a:r>
            </a:p>
            <a:p>
              <a:pPr algn="ctr" eaLnBrk="0" hangingPunct="0">
                <a:defRPr/>
              </a:pPr>
              <a:r>
                <a:rPr lang="en-GB" sz="1600" b="1" kern="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50 Hz</a:t>
              </a:r>
              <a:endParaRPr lang="en-US" sz="1600" kern="0" dirty="0">
                <a:solidFill>
                  <a:schemeClr val="tx2"/>
                </a:solidFill>
                <a:latin typeface="+mj-lt"/>
                <a:ea typeface="+mj-ea"/>
                <a:cs typeface="+mj-cs"/>
              </a:endParaRPr>
            </a:p>
          </p:txBody>
        </p:sp>
      </p:grpSp>
      <p:sp>
        <p:nvSpPr>
          <p:cNvPr id="37897" name="Rectangle 2"/>
          <p:cNvSpPr>
            <a:spLocks noChangeArrowheads="1"/>
          </p:cNvSpPr>
          <p:nvPr/>
        </p:nvSpPr>
        <p:spPr bwMode="auto">
          <a:xfrm>
            <a:off x="397669" y="2465222"/>
            <a:ext cx="7950200" cy="2939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numCol="2" anchor="ctr">
            <a:spAutoFit/>
          </a:bodyPr>
          <a:lstStyle/>
          <a:p>
            <a:pPr eaLnBrk="0" hangingPunct="0">
              <a:spcAft>
                <a:spcPts val="0"/>
              </a:spcAft>
              <a:buFont typeface="Arial" pitchFamily="34" charset="0"/>
              <a:buChar char="•"/>
              <a:tabLst>
                <a:tab pos="571500" algn="l"/>
              </a:tabLst>
              <a:defRPr/>
            </a:pPr>
            <a:r>
              <a:rPr lang="de-DE" sz="1400" b="1" dirty="0">
                <a:latin typeface="Calibri" panose="020F0502020204030204" pitchFamily="34" charset="0"/>
                <a:ea typeface="Times New Roman" pitchFamily="18" charset="0"/>
                <a:cs typeface="Arial" charset="0"/>
              </a:rPr>
              <a:t> </a:t>
            </a:r>
            <a:r>
              <a:rPr lang="de-DE" sz="1400" b="1" dirty="0" err="1">
                <a:latin typeface="Calibri" panose="020F0502020204030204" pitchFamily="34" charset="0"/>
                <a:ea typeface="Times New Roman" pitchFamily="18" charset="0"/>
                <a:cs typeface="Arial" charset="0"/>
              </a:rPr>
              <a:t>Sinsusförmiger</a:t>
            </a:r>
            <a:r>
              <a:rPr lang="de-DE" sz="1400" b="1" dirty="0">
                <a:latin typeface="Calibri" panose="020F0502020204030204" pitchFamily="34" charset="0"/>
                <a:ea typeface="Times New Roman" pitchFamily="18" charset="0"/>
                <a:cs typeface="Arial" charset="0"/>
              </a:rPr>
              <a:t> Aufnahmestrom</a:t>
            </a:r>
          </a:p>
          <a:p>
            <a:pPr eaLnBrk="0" hangingPunct="0">
              <a:spcAft>
                <a:spcPts val="600"/>
              </a:spcAft>
              <a:tabLst>
                <a:tab pos="571500" algn="l"/>
              </a:tabLst>
              <a:defRPr/>
            </a:pPr>
            <a:r>
              <a:rPr lang="de-DE" sz="1400" b="1" dirty="0">
                <a:latin typeface="Calibri" panose="020F0502020204030204" pitchFamily="34" charset="0"/>
                <a:ea typeface="Times New Roman" pitchFamily="18" charset="0"/>
                <a:cs typeface="Arial" charset="0"/>
              </a:rPr>
              <a:t>  netzrückwirkungsfrei</a:t>
            </a:r>
          </a:p>
          <a:p>
            <a:pPr eaLnBrk="0" hangingPunct="0">
              <a:spcAft>
                <a:spcPts val="600"/>
              </a:spcAft>
              <a:buFont typeface="Arial" pitchFamily="34" charset="0"/>
              <a:buChar char="•"/>
              <a:tabLst>
                <a:tab pos="571500" algn="l"/>
              </a:tabLst>
              <a:defRPr/>
            </a:pPr>
            <a:r>
              <a:rPr lang="de-DE" sz="1400" b="1" dirty="0">
                <a:latin typeface="Calibri" panose="020F0502020204030204" pitchFamily="34" charset="0"/>
                <a:ea typeface="Times New Roman" pitchFamily="18" charset="0"/>
                <a:cs typeface="Arial" charset="0"/>
              </a:rPr>
              <a:t> Ereignisspeicher</a:t>
            </a:r>
          </a:p>
          <a:p>
            <a:pPr eaLnBrk="0" hangingPunct="0">
              <a:spcAft>
                <a:spcPts val="600"/>
              </a:spcAft>
              <a:buFont typeface="Arial" pitchFamily="34" charset="0"/>
              <a:buChar char="•"/>
              <a:tabLst>
                <a:tab pos="571500" algn="l"/>
              </a:tabLst>
              <a:defRPr/>
            </a:pPr>
            <a:r>
              <a:rPr lang="de-DE" sz="1400" b="1" dirty="0">
                <a:latin typeface="Calibri" panose="020F0502020204030204" pitchFamily="34" charset="0"/>
                <a:ea typeface="Times New Roman" pitchFamily="18" charset="0"/>
                <a:cs typeface="Arial" charset="0"/>
              </a:rPr>
              <a:t> Ausgangsspannung einstellbar</a:t>
            </a:r>
          </a:p>
          <a:p>
            <a:pPr eaLnBrk="0" hangingPunct="0">
              <a:spcAft>
                <a:spcPts val="600"/>
              </a:spcAft>
              <a:buFont typeface="Arial" pitchFamily="34" charset="0"/>
              <a:buChar char="•"/>
              <a:tabLst>
                <a:tab pos="571500" algn="l"/>
              </a:tabLst>
              <a:defRPr/>
            </a:pPr>
            <a:r>
              <a:rPr lang="de-DE" sz="1400" b="1" dirty="0">
                <a:latin typeface="Calibri" panose="020F0502020204030204" pitchFamily="34" charset="0"/>
                <a:ea typeface="Times New Roman" pitchFamily="18" charset="0"/>
                <a:cs typeface="Arial" charset="0"/>
              </a:rPr>
              <a:t> Ausgangsfrequenz einstellbar</a:t>
            </a:r>
          </a:p>
          <a:p>
            <a:pPr eaLnBrk="0" hangingPunct="0">
              <a:spcAft>
                <a:spcPts val="600"/>
              </a:spcAft>
              <a:buFont typeface="Arial" pitchFamily="34" charset="0"/>
              <a:buChar char="•"/>
              <a:tabLst>
                <a:tab pos="571500" algn="l"/>
              </a:tabLst>
              <a:defRPr/>
            </a:pPr>
            <a:r>
              <a:rPr lang="de-DE" sz="1400" b="1" dirty="0">
                <a:latin typeface="Calibri" panose="020F0502020204030204" pitchFamily="34" charset="0"/>
                <a:ea typeface="Times New Roman" pitchFamily="18" charset="0"/>
                <a:cs typeface="Arial" charset="0"/>
              </a:rPr>
              <a:t> Erhöhter Kurzschlussstrom</a:t>
            </a:r>
          </a:p>
          <a:p>
            <a:pPr eaLnBrk="0" hangingPunct="0">
              <a:spcAft>
                <a:spcPts val="600"/>
              </a:spcAft>
              <a:buFont typeface="Arial" pitchFamily="34" charset="0"/>
              <a:buChar char="•"/>
              <a:tabLst>
                <a:tab pos="571500" algn="l"/>
              </a:tabLst>
              <a:defRPr/>
            </a:pPr>
            <a:r>
              <a:rPr lang="de-DE" sz="1400" b="1" dirty="0">
                <a:latin typeface="Calibri" panose="020F0502020204030204" pitchFamily="34" charset="0"/>
                <a:ea typeface="Times New Roman" pitchFamily="18" charset="0"/>
                <a:cs typeface="Arial" charset="0"/>
              </a:rPr>
              <a:t> Analoge Messgeräte</a:t>
            </a:r>
          </a:p>
          <a:p>
            <a:pPr eaLnBrk="0" hangingPunct="0">
              <a:spcAft>
                <a:spcPts val="600"/>
              </a:spcAft>
              <a:buFont typeface="Arial" pitchFamily="34" charset="0"/>
              <a:buChar char="•"/>
              <a:tabLst>
                <a:tab pos="571500" algn="l"/>
              </a:tabLst>
              <a:defRPr/>
            </a:pPr>
            <a:r>
              <a:rPr lang="de-DE" sz="1400" b="1" dirty="0">
                <a:latin typeface="Calibri" panose="020F0502020204030204" pitchFamily="34" charset="0"/>
                <a:ea typeface="Times New Roman" pitchFamily="18" charset="0"/>
                <a:cs typeface="Arial" charset="0"/>
              </a:rPr>
              <a:t> LC-Display</a:t>
            </a:r>
          </a:p>
          <a:p>
            <a:pPr eaLnBrk="0" hangingPunct="0">
              <a:spcAft>
                <a:spcPts val="600"/>
              </a:spcAft>
              <a:buFont typeface="Arial" pitchFamily="34" charset="0"/>
              <a:buChar char="•"/>
              <a:tabLst>
                <a:tab pos="571500" algn="l"/>
              </a:tabLst>
              <a:defRPr/>
            </a:pPr>
            <a:r>
              <a:rPr lang="de-DE" sz="1400" b="1" dirty="0">
                <a:latin typeface="Calibri" panose="020F0502020204030204" pitchFamily="34" charset="0"/>
                <a:ea typeface="Times New Roman" pitchFamily="18" charset="0"/>
                <a:cs typeface="Arial" charset="0"/>
              </a:rPr>
              <a:t> Fühlerleitung</a:t>
            </a:r>
          </a:p>
          <a:p>
            <a:pPr eaLnBrk="0" hangingPunct="0">
              <a:spcAft>
                <a:spcPts val="600"/>
              </a:spcAft>
              <a:buFont typeface="Arial" pitchFamily="34" charset="0"/>
              <a:buChar char="•"/>
              <a:tabLst>
                <a:tab pos="571500" algn="l"/>
              </a:tabLst>
              <a:defRPr/>
            </a:pPr>
            <a:endParaRPr lang="de-DE" sz="1400" b="1" dirty="0">
              <a:latin typeface="Calibri" panose="020F0502020204030204" pitchFamily="34" charset="0"/>
              <a:ea typeface="Times New Roman" pitchFamily="18" charset="0"/>
              <a:cs typeface="Arial" charset="0"/>
            </a:endParaRPr>
          </a:p>
          <a:p>
            <a:pPr eaLnBrk="0" hangingPunct="0">
              <a:spcAft>
                <a:spcPts val="600"/>
              </a:spcAft>
              <a:tabLst>
                <a:tab pos="571500" algn="l"/>
              </a:tabLst>
              <a:defRPr/>
            </a:pPr>
            <a:endParaRPr lang="de-DE" sz="1400" b="1" dirty="0">
              <a:latin typeface="Calibri" panose="020F0502020204030204" pitchFamily="34" charset="0"/>
              <a:ea typeface="Times New Roman" pitchFamily="18" charset="0"/>
              <a:cs typeface="Arial" charset="0"/>
            </a:endParaRPr>
          </a:p>
          <a:p>
            <a:pPr eaLnBrk="0" hangingPunct="0">
              <a:spcAft>
                <a:spcPts val="600"/>
              </a:spcAft>
              <a:buFont typeface="Arial" pitchFamily="34" charset="0"/>
              <a:buChar char="•"/>
              <a:tabLst>
                <a:tab pos="571500" algn="l"/>
              </a:tabLst>
              <a:defRPr/>
            </a:pPr>
            <a:r>
              <a:rPr lang="de-DE" sz="1400" b="1" dirty="0">
                <a:latin typeface="Calibri" panose="020F0502020204030204" pitchFamily="34" charset="0"/>
                <a:ea typeface="Times New Roman" pitchFamily="18" charset="0"/>
                <a:cs typeface="Arial" charset="0"/>
              </a:rPr>
              <a:t> </a:t>
            </a:r>
          </a:p>
          <a:p>
            <a:pPr eaLnBrk="0" hangingPunct="0">
              <a:spcAft>
                <a:spcPts val="600"/>
              </a:spcAft>
              <a:tabLst>
                <a:tab pos="571500" algn="l"/>
              </a:tabLst>
              <a:defRPr/>
            </a:pPr>
            <a:r>
              <a:rPr lang="de-DE" sz="1400" b="1" dirty="0">
                <a:latin typeface="Calibri" panose="020F0502020204030204" pitchFamily="34" charset="0"/>
                <a:ea typeface="Times New Roman" pitchFamily="18" charset="0"/>
                <a:cs typeface="Arial" charset="0"/>
              </a:rPr>
              <a:t>Einstellung über: </a:t>
            </a:r>
          </a:p>
          <a:p>
            <a:pPr eaLnBrk="0" hangingPunct="0">
              <a:spcAft>
                <a:spcPts val="600"/>
              </a:spcAft>
              <a:buFont typeface="Arial" pitchFamily="34" charset="0"/>
              <a:buChar char="+"/>
              <a:tabLst>
                <a:tab pos="571500" algn="l"/>
              </a:tabLst>
              <a:defRPr/>
            </a:pPr>
            <a:r>
              <a:rPr lang="de-DE" sz="1400" b="1" dirty="0">
                <a:latin typeface="Calibri" panose="020F0502020204030204" pitchFamily="34" charset="0"/>
                <a:ea typeface="Times New Roman" pitchFamily="18" charset="0"/>
                <a:cs typeface="Arial" charset="0"/>
              </a:rPr>
              <a:t> RS-232 </a:t>
            </a:r>
            <a:r>
              <a:rPr lang="de-DE" sz="1400" b="1" dirty="0" err="1">
                <a:latin typeface="Calibri" panose="020F0502020204030204" pitchFamily="34" charset="0"/>
                <a:ea typeface="Times New Roman" pitchFamily="18" charset="0"/>
                <a:cs typeface="Arial" charset="0"/>
              </a:rPr>
              <a:t>interface</a:t>
            </a:r>
            <a:endParaRPr lang="de-DE" sz="1400" b="1" dirty="0">
              <a:latin typeface="Calibri" panose="020F0502020204030204" pitchFamily="34" charset="0"/>
              <a:ea typeface="Times New Roman" pitchFamily="18" charset="0"/>
              <a:cs typeface="Arial" charset="0"/>
            </a:endParaRPr>
          </a:p>
          <a:p>
            <a:pPr eaLnBrk="0" hangingPunct="0">
              <a:spcAft>
                <a:spcPts val="600"/>
              </a:spcAft>
              <a:buFont typeface="Arial" pitchFamily="34" charset="0"/>
              <a:buChar char="+"/>
              <a:tabLst>
                <a:tab pos="571500" algn="l"/>
              </a:tabLst>
              <a:defRPr/>
            </a:pPr>
            <a:r>
              <a:rPr lang="de-DE" sz="1400" b="1" dirty="0">
                <a:latin typeface="Calibri" panose="020F0502020204030204" pitchFamily="34" charset="0"/>
                <a:ea typeface="Times New Roman" pitchFamily="18" charset="0"/>
                <a:cs typeface="Arial" charset="0"/>
              </a:rPr>
              <a:t> CAN </a:t>
            </a:r>
            <a:r>
              <a:rPr lang="de-DE" sz="1400" b="1" dirty="0" err="1">
                <a:latin typeface="Calibri" panose="020F0502020204030204" pitchFamily="34" charset="0"/>
                <a:ea typeface="Times New Roman" pitchFamily="18" charset="0"/>
                <a:cs typeface="Arial" charset="0"/>
              </a:rPr>
              <a:t>bus</a:t>
            </a:r>
            <a:endParaRPr lang="de-DE" sz="1400" b="1" dirty="0">
              <a:latin typeface="Calibri" panose="020F0502020204030204" pitchFamily="34" charset="0"/>
              <a:ea typeface="Times New Roman" pitchFamily="18" charset="0"/>
              <a:cs typeface="Arial" charset="0"/>
            </a:endParaRPr>
          </a:p>
          <a:p>
            <a:pPr eaLnBrk="0" hangingPunct="0">
              <a:spcAft>
                <a:spcPts val="600"/>
              </a:spcAft>
              <a:buFont typeface="Arial" pitchFamily="34" charset="0"/>
              <a:buChar char="+"/>
              <a:tabLst>
                <a:tab pos="571500" algn="l"/>
              </a:tabLst>
              <a:defRPr/>
            </a:pPr>
            <a:r>
              <a:rPr lang="de-DE" sz="1400" b="1" dirty="0">
                <a:latin typeface="Calibri" panose="020F0502020204030204" pitchFamily="34" charset="0"/>
                <a:ea typeface="Times New Roman" pitchFamily="18" charset="0"/>
                <a:cs typeface="Arial" charset="0"/>
              </a:rPr>
              <a:t> Ethernet</a:t>
            </a:r>
          </a:p>
          <a:p>
            <a:pPr eaLnBrk="0" hangingPunct="0">
              <a:spcAft>
                <a:spcPts val="600"/>
              </a:spcAft>
              <a:buFont typeface="Arial" pitchFamily="34" charset="0"/>
              <a:buChar char="+"/>
              <a:tabLst>
                <a:tab pos="571500" algn="l"/>
              </a:tabLst>
              <a:defRPr/>
            </a:pPr>
            <a:r>
              <a:rPr lang="de-DE" sz="1400" b="1" dirty="0">
                <a:latin typeface="Calibri" panose="020F0502020204030204" pitchFamily="34" charset="0"/>
                <a:ea typeface="Times New Roman" pitchFamily="18" charset="0"/>
                <a:cs typeface="Arial" charset="0"/>
              </a:rPr>
              <a:t> </a:t>
            </a:r>
            <a:r>
              <a:rPr lang="de-DE" sz="1400" b="1" dirty="0" err="1">
                <a:latin typeface="Calibri" panose="020F0502020204030204" pitchFamily="34" charset="0"/>
                <a:ea typeface="Times New Roman" pitchFamily="18" charset="0"/>
                <a:cs typeface="Arial" charset="0"/>
              </a:rPr>
              <a:t>EtherCAT</a:t>
            </a:r>
            <a:endParaRPr lang="de-DE" sz="1400" b="1" dirty="0">
              <a:latin typeface="Calibri" panose="020F0502020204030204" pitchFamily="34" charset="0"/>
              <a:ea typeface="Times New Roman" pitchFamily="18" charset="0"/>
              <a:cs typeface="Arial" charset="0"/>
            </a:endParaRPr>
          </a:p>
          <a:p>
            <a:pPr eaLnBrk="0" hangingPunct="0">
              <a:spcAft>
                <a:spcPts val="600"/>
              </a:spcAft>
              <a:buFont typeface="Arial" pitchFamily="34" charset="0"/>
              <a:buChar char="+"/>
              <a:tabLst>
                <a:tab pos="571500" algn="l"/>
              </a:tabLst>
              <a:defRPr/>
            </a:pPr>
            <a:r>
              <a:rPr lang="de-DE" sz="1400" b="1" dirty="0">
                <a:latin typeface="Calibri" panose="020F0502020204030204" pitchFamily="34" charset="0"/>
                <a:ea typeface="Times New Roman" pitchFamily="18" charset="0"/>
                <a:cs typeface="Arial" charset="0"/>
              </a:rPr>
              <a:t> externes Bedienpult</a:t>
            </a:r>
          </a:p>
          <a:p>
            <a:pPr eaLnBrk="0" hangingPunct="0">
              <a:spcAft>
                <a:spcPts val="600"/>
              </a:spcAft>
              <a:buFont typeface="Arial" pitchFamily="34" charset="0"/>
              <a:buChar char="+"/>
              <a:tabLst>
                <a:tab pos="571500" algn="l"/>
              </a:tabLst>
              <a:defRPr/>
            </a:pPr>
            <a:r>
              <a:rPr lang="de-DE" sz="1400" b="1" dirty="0">
                <a:latin typeface="Calibri" panose="020F0502020204030204" pitchFamily="34" charset="0"/>
                <a:ea typeface="Times New Roman" pitchFamily="18" charset="0"/>
                <a:cs typeface="Arial" charset="0"/>
              </a:rPr>
              <a:t> Analogschnittstelle 0-10 V</a:t>
            </a:r>
          </a:p>
          <a:p>
            <a:pPr eaLnBrk="0" hangingPunct="0">
              <a:spcAft>
                <a:spcPts val="600"/>
              </a:spcAft>
              <a:tabLst>
                <a:tab pos="571500" algn="l"/>
              </a:tabLst>
              <a:defRPr/>
            </a:pPr>
            <a:r>
              <a:rPr lang="de-DE" sz="1000" dirty="0">
                <a:ea typeface="Times New Roman" pitchFamily="18" charset="0"/>
                <a:cs typeface="Arial" charset="0"/>
              </a:rPr>
              <a:t>                             </a:t>
            </a:r>
          </a:p>
        </p:txBody>
      </p:sp>
      <p:grpSp>
        <p:nvGrpSpPr>
          <p:cNvPr id="3" name="Gruppieren 2"/>
          <p:cNvGrpSpPr/>
          <p:nvPr/>
        </p:nvGrpSpPr>
        <p:grpSpPr>
          <a:xfrm>
            <a:off x="5905500" y="1042840"/>
            <a:ext cx="3429001" cy="2986235"/>
            <a:chOff x="5876925" y="1758950"/>
            <a:chExt cx="3457575" cy="4515043"/>
          </a:xfrm>
        </p:grpSpPr>
        <p:sp>
          <p:nvSpPr>
            <p:cNvPr id="20" name="Titel 1"/>
            <p:cNvSpPr txBox="1">
              <a:spLocks/>
            </p:cNvSpPr>
            <p:nvPr/>
          </p:nvSpPr>
          <p:spPr bwMode="auto">
            <a:xfrm>
              <a:off x="6184900" y="1758950"/>
              <a:ext cx="3149600" cy="14191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0" hangingPunct="0">
                <a:defRPr/>
              </a:pPr>
              <a:r>
                <a:rPr lang="en-GB" sz="1600" b="1" kern="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Last  </a:t>
              </a:r>
            </a:p>
            <a:p>
              <a:pPr algn="ctr" eaLnBrk="0" hangingPunct="0">
                <a:defRPr/>
              </a:pPr>
              <a:r>
                <a:rPr lang="en-GB" sz="1600" b="1" kern="0" dirty="0" err="1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bis</a:t>
              </a:r>
              <a:r>
                <a:rPr lang="en-GB" sz="1600" b="1" kern="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 </a:t>
              </a:r>
              <a:r>
                <a:rPr lang="en-GB" sz="1600" b="1" kern="0" dirty="0" err="1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zu</a:t>
              </a:r>
              <a:r>
                <a:rPr lang="en-GB" sz="1600" b="1" kern="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 1000 V AC</a:t>
              </a:r>
            </a:p>
            <a:p>
              <a:pPr algn="ctr" eaLnBrk="0" hangingPunct="0">
                <a:defRPr/>
              </a:pPr>
              <a:r>
                <a:rPr lang="en-GB" sz="1600" b="1" kern="0" dirty="0" err="1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bis</a:t>
              </a:r>
              <a:r>
                <a:rPr lang="en-GB" sz="1600" b="1" kern="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 </a:t>
              </a:r>
              <a:r>
                <a:rPr lang="en-GB" sz="1600" b="1" kern="0" dirty="0" err="1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zu</a:t>
              </a:r>
              <a:r>
                <a:rPr lang="en-GB" sz="1600" b="1" kern="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 800 Hz </a:t>
              </a:r>
            </a:p>
            <a:p>
              <a:pPr algn="ctr" eaLnBrk="0" hangingPunct="0">
                <a:defRPr/>
              </a:pPr>
              <a:r>
                <a:rPr lang="en-GB" sz="1600" b="1" kern="0" dirty="0" err="1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bis</a:t>
              </a:r>
              <a:r>
                <a:rPr lang="en-GB" sz="1600" b="1" kern="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 </a:t>
              </a:r>
              <a:r>
                <a:rPr lang="en-GB" sz="1600" b="1" kern="0" dirty="0" err="1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zu</a:t>
              </a:r>
              <a:r>
                <a:rPr lang="en-GB" sz="1600" b="1" kern="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 1 MW</a:t>
              </a:r>
            </a:p>
            <a:p>
              <a:pPr algn="ctr" eaLnBrk="0" hangingPunct="0">
                <a:defRPr/>
              </a:pPr>
              <a:r>
                <a:rPr lang="en-GB" sz="1600" b="1" kern="0" dirty="0" err="1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Parallelschaltung</a:t>
              </a:r>
              <a:r>
                <a:rPr lang="en-GB" sz="1600" b="1" kern="0" dirty="0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 </a:t>
              </a:r>
              <a:r>
                <a:rPr lang="en-GB" sz="1600" b="1" kern="0" dirty="0" err="1">
                  <a:solidFill>
                    <a:schemeClr val="tx2"/>
                  </a:solidFill>
                  <a:latin typeface="+mj-lt"/>
                  <a:ea typeface="+mj-ea"/>
                  <a:cs typeface="+mj-cs"/>
                </a:rPr>
                <a:t>möglich</a:t>
              </a:r>
              <a:endParaRPr lang="en-US" sz="1600" kern="0" dirty="0">
                <a:solidFill>
                  <a:schemeClr val="tx2"/>
                </a:solidFill>
                <a:latin typeface="+mj-lt"/>
                <a:ea typeface="+mj-ea"/>
                <a:cs typeface="+mj-cs"/>
              </a:endParaRPr>
            </a:p>
          </p:txBody>
        </p:sp>
        <p:pic>
          <p:nvPicPr>
            <p:cNvPr id="28681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4224" y="3470292"/>
              <a:ext cx="1453839" cy="2803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4" name="Gerade Verbindung mit Pfeil 13"/>
            <p:cNvCxnSpPr/>
            <p:nvPr/>
          </p:nvCxnSpPr>
          <p:spPr>
            <a:xfrm>
              <a:off x="5876925" y="2566988"/>
              <a:ext cx="5969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206" y="726299"/>
            <a:ext cx="714375" cy="423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90"/>
          <p:cNvSpPr>
            <a:spLocks noChangeArrowheads="1"/>
          </p:cNvSpPr>
          <p:nvPr/>
        </p:nvSpPr>
        <p:spPr bwMode="auto">
          <a:xfrm>
            <a:off x="6697357" y="4179218"/>
            <a:ext cx="235192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 altLang="de-DE" b="1" dirty="0">
                <a:solidFill>
                  <a:srgbClr val="000000"/>
                </a:solidFill>
              </a:rPr>
              <a:t>Kundenspezifische </a:t>
            </a:r>
          </a:p>
          <a:p>
            <a:pPr algn="ctr"/>
            <a:r>
              <a:rPr lang="de-DE" altLang="de-DE" b="1" dirty="0">
                <a:solidFill>
                  <a:srgbClr val="000000"/>
                </a:solidFill>
              </a:rPr>
              <a:t>Anlagen</a:t>
            </a:r>
          </a:p>
          <a:p>
            <a:pPr algn="ctr"/>
            <a:r>
              <a:rPr lang="de-DE" altLang="de-DE" b="1" dirty="0">
                <a:solidFill>
                  <a:srgbClr val="000000"/>
                </a:solidFill>
              </a:rPr>
              <a:t>nach Anforderung</a:t>
            </a:r>
          </a:p>
        </p:txBody>
      </p:sp>
      <p:sp>
        <p:nvSpPr>
          <p:cNvPr id="16" name="Abgerundetes Rechteck 15"/>
          <p:cNvSpPr/>
          <p:nvPr/>
        </p:nvSpPr>
        <p:spPr>
          <a:xfrm>
            <a:off x="1287037" y="86950"/>
            <a:ext cx="7552396" cy="615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3000" b="1" dirty="0">
                <a:solidFill>
                  <a:srgbClr val="00366C"/>
                </a:solidFill>
              </a:rPr>
              <a:t>Produkte – Regelbare AC-Quelle</a:t>
            </a:r>
          </a:p>
        </p:txBody>
      </p:sp>
    </p:spTree>
    <p:extLst>
      <p:ext uri="{BB962C8B-B14F-4D97-AF65-F5344CB8AC3E}">
        <p14:creationId xmlns:p14="http://schemas.microsoft.com/office/powerpoint/2010/main" val="358639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502941" y="3387232"/>
            <a:ext cx="10368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de-DE"/>
          </a:p>
        </p:txBody>
      </p:sp>
      <p:pic>
        <p:nvPicPr>
          <p:cNvPr id="13" name="Picture 2" descr="R:\Abteilung\Vertrieb\Vordrucke\Marketing\Logos Referenzkunden\Forschung - Entwicklung\Deutsche ACCUmotive 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618" y="702550"/>
            <a:ext cx="2403463" cy="114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R:\Abteilung\Vertrieb\Vordrucke\Marketing\Logos Referenzkunden\Forschung - Entwicklung\ke-te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34" y="3571898"/>
            <a:ext cx="1338326" cy="1202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9" descr="R:\Abteilung\Vertrieb\Vordrucke\Marketing\Logos Referenzkunden\Forschung - Entwicklung\egrid_logo_kuge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789" y="1173455"/>
            <a:ext cx="2126892" cy="652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1" descr="R:\Abteilung\Vertrieb\Vordrucke\Marketing\Logos Referenzkunden\Forschung - Entwicklung\Vanadis_Power_logo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980" y="2005929"/>
            <a:ext cx="3815142" cy="62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2" descr="R:\Abteilung\Vertrieb\Vordrucke\Marketing\Logos Referenzkunden\Forschung - Entwicklung\Green2store_Logo_RGB_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5589" y="3201720"/>
            <a:ext cx="1346710" cy="157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Grafik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013" y="4047281"/>
            <a:ext cx="2072196" cy="897390"/>
          </a:xfrm>
          <a:prstGeom prst="rect">
            <a:avLst/>
          </a:prstGeom>
        </p:spPr>
      </p:pic>
      <p:pic>
        <p:nvPicPr>
          <p:cNvPr id="44" name="Grafik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273" y="2872897"/>
            <a:ext cx="2955810" cy="795900"/>
          </a:xfrm>
          <a:prstGeom prst="rect">
            <a:avLst/>
          </a:prstGeom>
        </p:spPr>
      </p:pic>
      <p:pic>
        <p:nvPicPr>
          <p:cNvPr id="46" name="Grafik 4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82" y="2141408"/>
            <a:ext cx="2989546" cy="899148"/>
          </a:xfrm>
          <a:prstGeom prst="rect">
            <a:avLst/>
          </a:prstGeom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381" y="2888279"/>
            <a:ext cx="971235" cy="1159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6" descr="R:\Abteilung\Vertrieb\Vordrucke\Marketing\Logos Referenzkunden\Forschung - Entwicklung\1450685858-219-smartregion-pellwormlogo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5"/>
          <a:stretch/>
        </p:blipFill>
        <p:spPr bwMode="auto">
          <a:xfrm>
            <a:off x="1417860" y="848196"/>
            <a:ext cx="2200056" cy="1303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Abgerundetes Rechteck 14"/>
          <p:cNvSpPr/>
          <p:nvPr/>
        </p:nvSpPr>
        <p:spPr>
          <a:xfrm>
            <a:off x="1287037" y="86950"/>
            <a:ext cx="7552396" cy="615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2400" b="1" dirty="0">
                <a:solidFill>
                  <a:srgbClr val="00366C"/>
                </a:solidFill>
              </a:rPr>
              <a:t>Referenzen Elektrische Energiespeichersysteme</a:t>
            </a:r>
          </a:p>
        </p:txBody>
      </p:sp>
    </p:spTree>
    <p:extLst>
      <p:ext uri="{BB962C8B-B14F-4D97-AF65-F5344CB8AC3E}">
        <p14:creationId xmlns:p14="http://schemas.microsoft.com/office/powerpoint/2010/main" val="162556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ST50\Documents\Eigene Dateien\AIC\AIC 3890\Certificate AIC389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14"/>
          <a:stretch/>
        </p:blipFill>
        <p:spPr bwMode="auto">
          <a:xfrm>
            <a:off x="6341031" y="1047888"/>
            <a:ext cx="2593651" cy="3686037"/>
          </a:xfrm>
          <a:prstGeom prst="rect">
            <a:avLst/>
          </a:prstGeom>
          <a:noFill/>
          <a:ln w="28575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 descr="S:\Marketing\2017-09\1360.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0" b="4530"/>
          <a:stretch/>
        </p:blipFill>
        <p:spPr bwMode="auto">
          <a:xfrm>
            <a:off x="1620412" y="2085975"/>
            <a:ext cx="3749029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2" name="Group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7167198"/>
              </p:ext>
            </p:extLst>
          </p:nvPr>
        </p:nvGraphicFramePr>
        <p:xfrm>
          <a:off x="297572" y="1002259"/>
          <a:ext cx="5928410" cy="1007516"/>
        </p:xfrm>
        <a:graphic>
          <a:graphicData uri="http://schemas.openxmlformats.org/drawingml/2006/table">
            <a:tbl>
              <a:tblPr/>
              <a:tblGrid>
                <a:gridCol w="386367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4510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1963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97171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Fertigungsprogramm:</a:t>
                      </a:r>
                      <a:endParaRPr kumimoji="0" lang="de-DE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34286" marB="3428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66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103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Anlagen zuglassen für deutsches Nieder-Mittelspannungs- und Hochspannungsnetz AIC3870</a:t>
                      </a: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34286" marB="3428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itchFamily="18" charset="0"/>
                          <a:cs typeface="Arial" charset="0"/>
                        </a:rPr>
                        <a:t>200-1000V DC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itchFamily="18" charset="0"/>
                          <a:cs typeface="Arial" charset="0"/>
                        </a:rPr>
                        <a:t>Ideal für 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itchFamily="18" charset="0"/>
                          <a:cs typeface="Arial" charset="0"/>
                        </a:rPr>
                        <a:t>Second-Life Batterien</a:t>
                      </a:r>
                      <a:endParaRPr kumimoji="0" lang="de-DE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34286" marB="3428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500 kW</a:t>
                      </a:r>
                    </a:p>
                  </a:txBody>
                  <a:tcPr marT="34286" marB="3428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8" name="Abgerundetes Rechteck 7"/>
          <p:cNvSpPr/>
          <p:nvPr/>
        </p:nvSpPr>
        <p:spPr>
          <a:xfrm>
            <a:off x="1287037" y="86950"/>
            <a:ext cx="7552396" cy="615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2000" b="1" dirty="0">
                <a:solidFill>
                  <a:srgbClr val="00366C"/>
                </a:solidFill>
              </a:rPr>
              <a:t>Produkte – Umrichter für Hochleistungsspeichersysteme</a:t>
            </a:r>
          </a:p>
        </p:txBody>
      </p:sp>
    </p:spTree>
    <p:extLst>
      <p:ext uri="{BB962C8B-B14F-4D97-AF65-F5344CB8AC3E}">
        <p14:creationId xmlns:p14="http://schemas.microsoft.com/office/powerpoint/2010/main" val="93287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S:\Marketing\Geräte\AIC Wasserkühlung\1360. AIC 3870 500k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675" y="2356600"/>
            <a:ext cx="1776205" cy="169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4" name="Picture 2" descr="S:\Marketing\Geräte\AIC Wasserkühlung\1369. AIC 3870 500k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709" y="2448242"/>
            <a:ext cx="1962667" cy="1684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388" y="4190382"/>
            <a:ext cx="1103142" cy="896303"/>
          </a:xfrm>
          <a:prstGeom prst="rect">
            <a:avLst/>
          </a:prstGeom>
        </p:spPr>
      </p:pic>
      <p:sp>
        <p:nvSpPr>
          <p:cNvPr id="20" name="Titel 1"/>
          <p:cNvSpPr txBox="1">
            <a:spLocks/>
          </p:cNvSpPr>
          <p:nvPr/>
        </p:nvSpPr>
        <p:spPr bwMode="auto">
          <a:xfrm>
            <a:off x="6706217" y="1284983"/>
            <a:ext cx="2044700" cy="70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endParaRPr lang="en-US" sz="16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8" name="Titel 1"/>
          <p:cNvSpPr txBox="1">
            <a:spLocks/>
          </p:cNvSpPr>
          <p:nvPr/>
        </p:nvSpPr>
        <p:spPr bwMode="auto">
          <a:xfrm>
            <a:off x="3517818" y="3924278"/>
            <a:ext cx="1527175" cy="532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GB" sz="14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Speicher</a:t>
            </a:r>
          </a:p>
          <a:p>
            <a:pPr algn="ctr" eaLnBrk="0" hangingPunct="0">
              <a:defRPr/>
            </a:pPr>
            <a:r>
              <a:rPr lang="en-GB" sz="14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200- 1000 V DC </a:t>
            </a:r>
            <a:endParaRPr lang="en-US" sz="1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55" name="Gerade Verbindung mit Pfeil 54"/>
          <p:cNvCxnSpPr/>
          <p:nvPr/>
        </p:nvCxnSpPr>
        <p:spPr>
          <a:xfrm>
            <a:off x="1554781" y="1851721"/>
            <a:ext cx="4549775" cy="119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itel 1"/>
          <p:cNvSpPr txBox="1">
            <a:spLocks/>
          </p:cNvSpPr>
          <p:nvPr/>
        </p:nvSpPr>
        <p:spPr bwMode="auto">
          <a:xfrm>
            <a:off x="6706217" y="1284983"/>
            <a:ext cx="2044700" cy="70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endParaRPr lang="en-US" sz="1600" kern="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0728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742" y="1392371"/>
            <a:ext cx="28067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Titel 1"/>
          <p:cNvSpPr txBox="1">
            <a:spLocks/>
          </p:cNvSpPr>
          <p:nvPr/>
        </p:nvSpPr>
        <p:spPr bwMode="auto">
          <a:xfrm>
            <a:off x="7269780" y="1089866"/>
            <a:ext cx="857250" cy="344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GB" sz="1600" b="1" kern="0" dirty="0" err="1">
                <a:solidFill>
                  <a:srgbClr val="000000"/>
                </a:solidFill>
                <a:latin typeface="Arial"/>
              </a:rPr>
              <a:t>Netz</a:t>
            </a:r>
            <a:endParaRPr lang="en-GB" sz="1600" b="1" kern="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073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31" y="2248357"/>
            <a:ext cx="1727200" cy="1220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4" name="Gerade Verbindung mit Pfeil 63"/>
          <p:cNvCxnSpPr/>
          <p:nvPr/>
        </p:nvCxnSpPr>
        <p:spPr>
          <a:xfrm rot="5400000">
            <a:off x="2731912" y="2263298"/>
            <a:ext cx="366713" cy="3175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Gerade Verbindung mit Pfeil 64"/>
          <p:cNvCxnSpPr/>
          <p:nvPr/>
        </p:nvCxnSpPr>
        <p:spPr>
          <a:xfrm rot="5400000">
            <a:off x="2708099" y="4132791"/>
            <a:ext cx="366713" cy="3175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Gerade Verbindung mit Pfeil 65"/>
          <p:cNvCxnSpPr/>
          <p:nvPr/>
        </p:nvCxnSpPr>
        <p:spPr>
          <a:xfrm rot="5400000">
            <a:off x="5229667" y="2293204"/>
            <a:ext cx="366713" cy="3175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Gerade Verbindung mit Pfeil 68"/>
          <p:cNvCxnSpPr/>
          <p:nvPr/>
        </p:nvCxnSpPr>
        <p:spPr>
          <a:xfrm>
            <a:off x="3918568" y="3467399"/>
            <a:ext cx="798513" cy="0"/>
          </a:xfrm>
          <a:prstGeom prst="straightConnector1">
            <a:avLst/>
          </a:prstGeom>
          <a:ln w="50800">
            <a:solidFill>
              <a:schemeClr val="tx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/>
          <p:nvPr/>
        </p:nvCxnSpPr>
        <p:spPr>
          <a:xfrm rot="5400000">
            <a:off x="5138414" y="4106047"/>
            <a:ext cx="366713" cy="3175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" descr="Q:\Marketing\2014\AIC\E18-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366" y="4456488"/>
            <a:ext cx="1424190" cy="516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Q:\Marketing\Allgemein\Bilder Industrie\Windkraftanlage.bmp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31" y="1284983"/>
            <a:ext cx="1521222" cy="855687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830" y="1985072"/>
            <a:ext cx="857250" cy="445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itel 1"/>
          <p:cNvSpPr txBox="1">
            <a:spLocks/>
          </p:cNvSpPr>
          <p:nvPr/>
        </p:nvSpPr>
        <p:spPr bwMode="auto">
          <a:xfrm>
            <a:off x="548921" y="851102"/>
            <a:ext cx="6561494" cy="477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de-DE" altLang="de-DE" sz="2000" b="1" kern="0" dirty="0">
                <a:solidFill>
                  <a:srgbClr val="00366C"/>
                </a:solidFill>
                <a:latin typeface="Calibri" panose="020F0502020204030204" pitchFamily="34" charset="0"/>
              </a:rPr>
              <a:t>Intelligente Leistungselektronik für große Energiespeicher </a:t>
            </a:r>
            <a:r>
              <a:rPr lang="de-DE" altLang="de-DE" sz="2000" kern="0" dirty="0">
                <a:solidFill>
                  <a:srgbClr val="333399"/>
                </a:solidFill>
              </a:rPr>
              <a:t>	</a:t>
            </a:r>
          </a:p>
        </p:txBody>
      </p:sp>
      <p:sp>
        <p:nvSpPr>
          <p:cNvPr id="27" name="Titel 1"/>
          <p:cNvSpPr txBox="1">
            <a:spLocks/>
          </p:cNvSpPr>
          <p:nvPr/>
        </p:nvSpPr>
        <p:spPr bwMode="auto">
          <a:xfrm>
            <a:off x="6331673" y="2497909"/>
            <a:ext cx="2733464" cy="1972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GB" altLang="de-DE" sz="1400" b="1" dirty="0">
                <a:solidFill>
                  <a:schemeClr val="tx2"/>
                </a:solidFill>
                <a:latin typeface="Calibri" panose="020F0502020204030204" pitchFamily="34" charset="0"/>
              </a:rPr>
              <a:t>AIC 3890 500kW</a:t>
            </a:r>
          </a:p>
          <a:p>
            <a:pPr algn="ctr"/>
            <a:r>
              <a:rPr lang="de-DE" altLang="de-DE" sz="1400" b="1" dirty="0">
                <a:solidFill>
                  <a:schemeClr val="tx2"/>
                </a:solidFill>
                <a:latin typeface="Calibri" panose="020F0502020204030204" pitchFamily="34" charset="0"/>
              </a:rPr>
              <a:t>Nach</a:t>
            </a:r>
            <a:r>
              <a:rPr lang="en-GB" altLang="de-DE" sz="1400" b="1" dirty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en-GB" altLang="de-DE" sz="1400" b="1" dirty="0" err="1">
                <a:solidFill>
                  <a:schemeClr val="tx2"/>
                </a:solidFill>
                <a:latin typeface="Calibri" panose="020F0502020204030204" pitchFamily="34" charset="0"/>
              </a:rPr>
              <a:t>deutschem</a:t>
            </a:r>
            <a:r>
              <a:rPr lang="en-GB" altLang="de-DE" sz="1400" b="1" dirty="0">
                <a:solidFill>
                  <a:schemeClr val="tx2"/>
                </a:solidFill>
                <a:latin typeface="Calibri" panose="020F0502020204030204" pitchFamily="34" charset="0"/>
              </a:rPr>
              <a:t> Standard</a:t>
            </a:r>
          </a:p>
          <a:p>
            <a:pPr algn="ctr"/>
            <a:endParaRPr lang="en-GB" altLang="de-DE" sz="1400" b="1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algn="ctr"/>
            <a:endParaRPr lang="de-DE" altLang="de-DE" sz="1400" b="1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algn="ctr"/>
            <a:r>
              <a:rPr lang="de-DE" altLang="de-DE" sz="1400" b="1" dirty="0">
                <a:solidFill>
                  <a:schemeClr val="tx2"/>
                </a:solidFill>
                <a:latin typeface="Calibri" panose="020F0502020204030204" pitchFamily="34" charset="0"/>
              </a:rPr>
              <a:t>Unbegrenzte Gesamtleistung </a:t>
            </a:r>
          </a:p>
          <a:p>
            <a:pPr algn="ctr"/>
            <a:endParaRPr lang="en-US" altLang="de-DE" sz="1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26" name="Abgerundetes Rechteck 25"/>
          <p:cNvSpPr/>
          <p:nvPr/>
        </p:nvSpPr>
        <p:spPr>
          <a:xfrm>
            <a:off x="1287037" y="86950"/>
            <a:ext cx="7552396" cy="615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2600" b="1" dirty="0">
                <a:solidFill>
                  <a:srgbClr val="00366C"/>
                </a:solidFill>
              </a:rPr>
              <a:t>Produkte – </a:t>
            </a:r>
            <a:r>
              <a:rPr lang="en-US" sz="2600" b="1" dirty="0">
                <a:solidFill>
                  <a:srgbClr val="00366C"/>
                </a:solidFill>
              </a:rPr>
              <a:t>PCS; AIC (Active Infeed Converter)</a:t>
            </a:r>
          </a:p>
        </p:txBody>
      </p:sp>
    </p:spTree>
    <p:extLst>
      <p:ext uri="{BB962C8B-B14F-4D97-AF65-F5344CB8AC3E}">
        <p14:creationId xmlns:p14="http://schemas.microsoft.com/office/powerpoint/2010/main" val="25939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211837" y="1032675"/>
            <a:ext cx="8229600" cy="3394472"/>
          </a:xfrm>
        </p:spPr>
        <p:txBody>
          <a:bodyPr/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2800" b="1" dirty="0" smtClean="0">
                <a:solidFill>
                  <a:srgbClr val="00366C"/>
                </a:solidFill>
              </a:rPr>
              <a:t> Firmenvorstellung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2800" b="1" dirty="0" smtClean="0">
                <a:solidFill>
                  <a:srgbClr val="00366C"/>
                </a:solidFill>
              </a:rPr>
              <a:t> </a:t>
            </a:r>
            <a:r>
              <a:rPr lang="de-DE" sz="2800" b="1" dirty="0" smtClean="0">
                <a:solidFill>
                  <a:srgbClr val="002060"/>
                </a:solidFill>
              </a:rPr>
              <a:t>Fertigungsprogramm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2800" b="1" dirty="0" smtClean="0">
                <a:solidFill>
                  <a:srgbClr val="00366C"/>
                </a:solidFill>
              </a:rPr>
              <a:t> </a:t>
            </a:r>
            <a:r>
              <a:rPr lang="de-DE" sz="2800" b="1" dirty="0" smtClean="0">
                <a:solidFill>
                  <a:srgbClr val="FFC000"/>
                </a:solidFill>
              </a:rPr>
              <a:t>Servicekonzept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2800" b="1" dirty="0" smtClean="0">
                <a:solidFill>
                  <a:srgbClr val="00366C"/>
                </a:solidFill>
              </a:rPr>
              <a:t> Projekte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2800" b="1" dirty="0" smtClean="0">
                <a:solidFill>
                  <a:srgbClr val="00366C"/>
                </a:solidFill>
              </a:rPr>
              <a:t> Gründe für Gustav Klein</a:t>
            </a:r>
            <a:endParaRPr lang="de-DE" sz="2800" b="1" dirty="0">
              <a:solidFill>
                <a:srgbClr val="00366C"/>
              </a:solidFill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de-DE" b="1" dirty="0">
              <a:solidFill>
                <a:srgbClr val="00366C"/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1348740" y="127978"/>
            <a:ext cx="73532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800" b="1" dirty="0" smtClean="0">
                <a:solidFill>
                  <a:srgbClr val="00366C"/>
                </a:solidFill>
              </a:rPr>
              <a:t>Inhalt</a:t>
            </a:r>
            <a:endParaRPr lang="de-DE" sz="2800" b="1" dirty="0">
              <a:solidFill>
                <a:srgbClr val="00366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387884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43091" y="758961"/>
            <a:ext cx="8322590" cy="373079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de-DE" altLang="de-DE" sz="1600" b="1" kern="0" dirty="0"/>
              <a:t>Wartungsumfang:</a:t>
            </a:r>
          </a:p>
          <a:p>
            <a:pPr marL="457200" lvl="1" indent="0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de-DE" altLang="de-DE" sz="1600" kern="0" dirty="0"/>
              <a:t>Bei der Wartung werden neben dem Funktionstest folgende Überprüfungen </a:t>
            </a:r>
            <a:r>
              <a:rPr lang="de-DE" altLang="de-DE" sz="1600" dirty="0"/>
              <a:t>vorgenommen</a:t>
            </a:r>
            <a:r>
              <a:rPr lang="de-DE" altLang="de-DE" sz="1600" kern="0" dirty="0"/>
              <a:t> bzw. empfohlen:			</a:t>
            </a:r>
          </a:p>
          <a:p>
            <a:pPr lvl="1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altLang="de-DE" sz="1600" kern="0" dirty="0"/>
              <a:t>Sichtprüfung, Test Signale, Überwachungen, Strombegrenzung, Spannungsmessungen</a:t>
            </a:r>
          </a:p>
          <a:p>
            <a:pPr lvl="1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altLang="de-DE" sz="1600" kern="0" dirty="0"/>
              <a:t>Umschaltverhalten	</a:t>
            </a:r>
          </a:p>
          <a:p>
            <a:pPr lvl="1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altLang="de-DE" sz="1600" kern="0" dirty="0"/>
              <a:t>Batterietest (Kapazitätsprobe)	</a:t>
            </a:r>
          </a:p>
          <a:p>
            <a:pPr lvl="1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altLang="de-DE" sz="1600" kern="0" dirty="0" err="1"/>
              <a:t>Lüftertausch</a:t>
            </a:r>
            <a:r>
              <a:rPr lang="de-DE" altLang="de-DE" sz="1600" kern="0" dirty="0"/>
              <a:t> (alle 4 Jahre)	</a:t>
            </a:r>
          </a:p>
          <a:p>
            <a:pPr marL="457200" lvl="1" indent="0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de-DE" altLang="de-DE" sz="900" kern="0" dirty="0"/>
              <a:t>		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de-DE" altLang="de-DE" sz="1600" b="1" kern="0" dirty="0"/>
              <a:t>Einsatz kundenspezifischer Konzepte:</a:t>
            </a:r>
          </a:p>
          <a:p>
            <a:pPr lvl="1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altLang="de-DE" sz="1600" kern="0" dirty="0"/>
              <a:t>Training von Kundenpersonal zur eigenständigen Wartung</a:t>
            </a:r>
          </a:p>
          <a:p>
            <a:pPr lvl="1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altLang="de-DE" sz="1600" kern="0" dirty="0"/>
              <a:t>Technische Lösungen (z.B. Einsatz </a:t>
            </a:r>
            <a:r>
              <a:rPr lang="de-DE" altLang="de-DE" sz="1600" kern="0" dirty="0" err="1"/>
              <a:t>lüfterloser</a:t>
            </a:r>
            <a:r>
              <a:rPr lang="de-DE" altLang="de-DE" sz="1600" kern="0" dirty="0"/>
              <a:t> USV-Anlagen, Batterie-</a:t>
            </a:r>
            <a:r>
              <a:rPr lang="de-DE" altLang="de-DE" sz="1600" kern="0" dirty="0" err="1"/>
              <a:t>kreisüberwachung</a:t>
            </a:r>
            <a:r>
              <a:rPr lang="de-DE" altLang="de-DE" sz="1600" kern="0" dirty="0"/>
              <a:t>, …) zur Minimierung von Wartungsaufwänden.</a:t>
            </a:r>
            <a:br>
              <a:rPr lang="de-DE" altLang="de-DE" sz="1600" kern="0" dirty="0"/>
            </a:br>
            <a:endParaRPr lang="de-DE" altLang="de-DE" sz="1600" kern="0" dirty="0"/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sz="1600" b="1" kern="0" dirty="0"/>
              <a:t>Wartungspersonal:</a:t>
            </a:r>
          </a:p>
          <a:p>
            <a:pPr marL="457200" lvl="1" indent="0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de-DE" altLang="de-DE" sz="1600" kern="0" dirty="0"/>
              <a:t>Gustav Klein setzt  in Deutschland und Österreich </a:t>
            </a:r>
            <a:r>
              <a:rPr lang="de-DE" altLang="de-DE" sz="1600" u="sng" kern="0" dirty="0"/>
              <a:t>ausschließlich</a:t>
            </a:r>
            <a:r>
              <a:rPr lang="de-DE" altLang="de-DE" sz="1600" kern="0" dirty="0"/>
              <a:t> eigenes Servicepersonal für Wartungsarbeiten ein. Eine kostengünstige, sichere, effektive Abwicklung wird so sichergestellt!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FontTx/>
              <a:buNone/>
            </a:pPr>
            <a:endParaRPr lang="de-DE" altLang="de-DE" sz="1600" b="1" kern="0" dirty="0"/>
          </a:p>
        </p:txBody>
      </p:sp>
      <p:sp>
        <p:nvSpPr>
          <p:cNvPr id="4" name="Abgerundetes Rechteck 3"/>
          <p:cNvSpPr/>
          <p:nvPr/>
        </p:nvSpPr>
        <p:spPr>
          <a:xfrm>
            <a:off x="1287037" y="86950"/>
            <a:ext cx="7552396" cy="615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3000" b="1" dirty="0">
                <a:solidFill>
                  <a:srgbClr val="00366C"/>
                </a:solidFill>
              </a:rPr>
              <a:t>Servicekonzept – Inhalte, Zusätze</a:t>
            </a:r>
          </a:p>
        </p:txBody>
      </p:sp>
    </p:spTree>
    <p:extLst>
      <p:ext uri="{BB962C8B-B14F-4D97-AF65-F5344CB8AC3E}">
        <p14:creationId xmlns:p14="http://schemas.microsoft.com/office/powerpoint/2010/main" val="78975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211837" y="1032675"/>
            <a:ext cx="8229600" cy="3394472"/>
          </a:xfrm>
        </p:spPr>
        <p:txBody>
          <a:bodyPr/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2800" b="1" dirty="0" smtClean="0">
                <a:solidFill>
                  <a:srgbClr val="00366C"/>
                </a:solidFill>
              </a:rPr>
              <a:t> Firmenvorstellung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2800" b="1" dirty="0" smtClean="0">
                <a:solidFill>
                  <a:srgbClr val="00366C"/>
                </a:solidFill>
              </a:rPr>
              <a:t> </a:t>
            </a:r>
            <a:r>
              <a:rPr lang="de-DE" sz="2800" b="1" dirty="0" smtClean="0">
                <a:solidFill>
                  <a:srgbClr val="002060"/>
                </a:solidFill>
              </a:rPr>
              <a:t>Fertigungsprogramm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2800" b="1" dirty="0" smtClean="0">
                <a:solidFill>
                  <a:srgbClr val="00366C"/>
                </a:solidFill>
              </a:rPr>
              <a:t> </a:t>
            </a:r>
            <a:r>
              <a:rPr lang="de-DE" sz="2800" b="1" dirty="0" smtClean="0">
                <a:solidFill>
                  <a:srgbClr val="002060"/>
                </a:solidFill>
              </a:rPr>
              <a:t>Servicekonzept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2800" b="1" dirty="0" smtClean="0">
                <a:solidFill>
                  <a:srgbClr val="00366C"/>
                </a:solidFill>
              </a:rPr>
              <a:t> </a:t>
            </a:r>
            <a:r>
              <a:rPr lang="de-DE" sz="2800" b="1" dirty="0" smtClean="0">
                <a:solidFill>
                  <a:srgbClr val="FFC000"/>
                </a:solidFill>
              </a:rPr>
              <a:t>Projekte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2800" b="1" dirty="0" smtClean="0">
                <a:solidFill>
                  <a:srgbClr val="00366C"/>
                </a:solidFill>
              </a:rPr>
              <a:t> Gründe für Gustav Klein</a:t>
            </a:r>
            <a:endParaRPr lang="de-DE" sz="2800" b="1" dirty="0">
              <a:solidFill>
                <a:srgbClr val="00366C"/>
              </a:solidFill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de-DE" b="1" dirty="0">
              <a:solidFill>
                <a:srgbClr val="00366C"/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1348740" y="127978"/>
            <a:ext cx="73609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800" b="1" dirty="0" smtClean="0">
                <a:solidFill>
                  <a:srgbClr val="00366C"/>
                </a:solidFill>
              </a:rPr>
              <a:t>Inhalt</a:t>
            </a:r>
            <a:endParaRPr lang="de-DE" sz="2800" b="1" dirty="0">
              <a:solidFill>
                <a:srgbClr val="00366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511953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5" y="838200"/>
            <a:ext cx="9053446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bgerundetes Rechteck 4"/>
          <p:cNvSpPr/>
          <p:nvPr/>
        </p:nvSpPr>
        <p:spPr>
          <a:xfrm>
            <a:off x="1287037" y="86950"/>
            <a:ext cx="7552396" cy="615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2400" b="1" dirty="0">
                <a:solidFill>
                  <a:srgbClr val="00366C"/>
                </a:solidFill>
              </a:rPr>
              <a:t>Projekte – Gustav Klein IGBT Technik im Einsatz</a:t>
            </a:r>
          </a:p>
        </p:txBody>
      </p:sp>
    </p:spTree>
    <p:extLst>
      <p:ext uri="{BB962C8B-B14F-4D97-AF65-F5344CB8AC3E}">
        <p14:creationId xmlns:p14="http://schemas.microsoft.com/office/powerpoint/2010/main" val="1731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2" descr="C:\Users\ST64\Pictures\karte_europ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861" y="770265"/>
            <a:ext cx="2654123" cy="207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 Box 3"/>
          <p:cNvSpPr txBox="1">
            <a:spLocks noChangeArrowheads="1"/>
          </p:cNvSpPr>
          <p:nvPr/>
        </p:nvSpPr>
        <p:spPr bwMode="auto">
          <a:xfrm>
            <a:off x="339501" y="1437764"/>
            <a:ext cx="219905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altLang="de-DE" sz="2000" b="1" i="1" dirty="0">
                <a:solidFill>
                  <a:srgbClr val="00366C"/>
                </a:solidFill>
                <a:latin typeface="Calibri" panose="020F0502020204030204" pitchFamily="34" charset="0"/>
              </a:rPr>
              <a:t>EUROPA</a:t>
            </a:r>
            <a:endParaRPr lang="de-DE" altLang="de-DE" sz="2000" i="1" dirty="0">
              <a:solidFill>
                <a:srgbClr val="00366C"/>
              </a:solidFill>
              <a:latin typeface="Calibri" panose="020F0502020204030204" pitchFamily="34" charset="0"/>
            </a:endParaRPr>
          </a:p>
        </p:txBody>
      </p:sp>
      <p:pic>
        <p:nvPicPr>
          <p:cNvPr id="33" name="Picture 3" descr="C:\Users\ST64\Pictures\karte_russland_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27" y="926045"/>
            <a:ext cx="3190872" cy="1664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 Box 3"/>
          <p:cNvSpPr txBox="1">
            <a:spLocks noChangeArrowheads="1"/>
          </p:cNvSpPr>
          <p:nvPr/>
        </p:nvSpPr>
        <p:spPr bwMode="auto">
          <a:xfrm>
            <a:off x="7007767" y="2908046"/>
            <a:ext cx="114392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200" b="1" dirty="0" err="1">
                <a:latin typeface="Calibri" panose="020F0502020204030204" pitchFamily="34" charset="0"/>
              </a:rPr>
              <a:t>Russia</a:t>
            </a:r>
            <a:endParaRPr lang="de-DE" altLang="de-DE" sz="1200" b="1" dirty="0">
              <a:latin typeface="Calibri" panose="020F0502020204030204" pitchFamily="34" charset="0"/>
            </a:endParaRPr>
          </a:p>
          <a:p>
            <a:pPr eaLnBrk="1" hangingPunct="1"/>
            <a:r>
              <a:rPr lang="de-DE" altLang="de-DE" sz="1200" dirty="0">
                <a:latin typeface="Calibri" panose="020F0502020204030204" pitchFamily="34" charset="0"/>
              </a:rPr>
              <a:t>DISSOLT</a:t>
            </a:r>
          </a:p>
        </p:txBody>
      </p:sp>
      <p:sp>
        <p:nvSpPr>
          <p:cNvPr id="58" name="Text Box 3"/>
          <p:cNvSpPr txBox="1">
            <a:spLocks noChangeArrowheads="1"/>
          </p:cNvSpPr>
          <p:nvPr/>
        </p:nvSpPr>
        <p:spPr bwMode="auto">
          <a:xfrm>
            <a:off x="5074787" y="1370578"/>
            <a:ext cx="219905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altLang="de-DE" sz="2000" b="1" i="1" dirty="0">
                <a:solidFill>
                  <a:srgbClr val="00366C"/>
                </a:solidFill>
                <a:latin typeface="Calibri" panose="020F0502020204030204" pitchFamily="34" charset="0"/>
              </a:rPr>
              <a:t>RUSSLAND</a:t>
            </a:r>
            <a:endParaRPr lang="de-DE" altLang="de-DE" sz="2000" i="1" dirty="0">
              <a:solidFill>
                <a:srgbClr val="00366C"/>
              </a:solidFill>
              <a:latin typeface="Calibri" panose="020F0502020204030204" pitchFamily="34" charset="0"/>
            </a:endParaRPr>
          </a:p>
        </p:txBody>
      </p:sp>
      <p:pic>
        <p:nvPicPr>
          <p:cNvPr id="65" name="Picture 2" descr="R:\Abteilung\Vertrieb\Authorisation - Partnerfirmen\Logo Partnerfirmen\Dissolt 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222" y="3071421"/>
            <a:ext cx="582545" cy="1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pieren 7"/>
          <p:cNvGrpSpPr/>
          <p:nvPr/>
        </p:nvGrpSpPr>
        <p:grpSpPr>
          <a:xfrm>
            <a:off x="237960" y="2845457"/>
            <a:ext cx="3702509" cy="2246769"/>
            <a:chOff x="237960" y="2654957"/>
            <a:chExt cx="3702509" cy="2246769"/>
          </a:xfrm>
        </p:grpSpPr>
        <p:sp>
          <p:nvSpPr>
            <p:cNvPr id="51" name="Text Box 3"/>
            <p:cNvSpPr txBox="1">
              <a:spLocks noChangeArrowheads="1"/>
            </p:cNvSpPr>
            <p:nvPr/>
          </p:nvSpPr>
          <p:spPr bwMode="auto">
            <a:xfrm>
              <a:off x="913247" y="2654957"/>
              <a:ext cx="3027222" cy="2246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de-DE" sz="1200" b="1" dirty="0">
                  <a:latin typeface="Calibri" panose="020F0502020204030204" pitchFamily="34" charset="0"/>
                </a:rPr>
                <a:t>France</a:t>
              </a:r>
            </a:p>
            <a:p>
              <a:pPr eaLnBrk="1" hangingPunct="1"/>
              <a:r>
                <a:rPr lang="en-US" altLang="de-DE" sz="1200" dirty="0">
                  <a:latin typeface="Calibri" panose="020F0502020204030204" pitchFamily="34" charset="0"/>
                </a:rPr>
                <a:t>Equipment </a:t>
              </a:r>
              <a:r>
                <a:rPr lang="en-US" altLang="de-DE" sz="1200" dirty="0" err="1">
                  <a:latin typeface="Calibri" panose="020F0502020204030204" pitchFamily="34" charset="0"/>
                </a:rPr>
                <a:t>Scientifiques</a:t>
              </a:r>
              <a:endParaRPr lang="en-US" altLang="de-DE" sz="1200" dirty="0">
                <a:latin typeface="Calibri" panose="020F0502020204030204" pitchFamily="34" charset="0"/>
              </a:endParaRPr>
            </a:p>
            <a:p>
              <a:pPr eaLnBrk="1" hangingPunct="1"/>
              <a:endParaRPr lang="en-US" altLang="de-DE" sz="500" dirty="0">
                <a:latin typeface="Calibri" panose="020F0502020204030204" pitchFamily="34" charset="0"/>
              </a:endParaRPr>
            </a:p>
            <a:p>
              <a:pPr eaLnBrk="1" hangingPunct="1"/>
              <a:r>
                <a:rPr lang="en-US" altLang="de-DE" sz="1200" b="1" dirty="0">
                  <a:latin typeface="Calibri" panose="020F0502020204030204" pitchFamily="34" charset="0"/>
                </a:rPr>
                <a:t>Great Britain</a:t>
              </a:r>
            </a:p>
            <a:p>
              <a:pPr eaLnBrk="1" hangingPunct="1"/>
              <a:r>
                <a:rPr lang="en-US" altLang="de-DE" sz="1200" dirty="0">
                  <a:latin typeface="Calibri" panose="020F0502020204030204" pitchFamily="34" charset="0"/>
                </a:rPr>
                <a:t>Dale Power Solutions Ltd.</a:t>
              </a:r>
              <a:endParaRPr lang="en-US" altLang="de-DE" sz="800" dirty="0">
                <a:latin typeface="Calibri" panose="020F0502020204030204" pitchFamily="34" charset="0"/>
              </a:endParaRPr>
            </a:p>
            <a:p>
              <a:pPr eaLnBrk="1" hangingPunct="1"/>
              <a:endParaRPr lang="en-US" altLang="de-DE" sz="500" dirty="0">
                <a:latin typeface="Calibri" panose="020F0502020204030204" pitchFamily="34" charset="0"/>
              </a:endParaRPr>
            </a:p>
            <a:p>
              <a:pPr eaLnBrk="1" hangingPunct="1"/>
              <a:r>
                <a:rPr lang="en-US" altLang="de-DE" sz="1200" b="1" dirty="0">
                  <a:latin typeface="Calibri" panose="020F0502020204030204" pitchFamily="34" charset="0"/>
                </a:rPr>
                <a:t>Ireland &amp; Great Britain </a:t>
              </a:r>
            </a:p>
            <a:p>
              <a:pPr eaLnBrk="1" hangingPunct="1"/>
              <a:r>
                <a:rPr lang="en-US" altLang="de-DE" sz="1200" dirty="0">
                  <a:latin typeface="Calibri" panose="020F0502020204030204" pitchFamily="34" charset="0"/>
                </a:rPr>
                <a:t>ETPS Limited</a:t>
              </a:r>
            </a:p>
            <a:p>
              <a:pPr eaLnBrk="1" hangingPunct="1"/>
              <a:endParaRPr lang="en-US" altLang="de-DE" sz="500" dirty="0">
                <a:latin typeface="Calibri" panose="020F0502020204030204" pitchFamily="34" charset="0"/>
              </a:endParaRPr>
            </a:p>
            <a:p>
              <a:pPr eaLnBrk="1" hangingPunct="1"/>
              <a:r>
                <a:rPr lang="en-US" altLang="de-DE" sz="1200" b="1" dirty="0">
                  <a:latin typeface="Calibri" panose="020F0502020204030204" pitchFamily="34" charset="0"/>
                </a:rPr>
                <a:t>Netherlands</a:t>
              </a:r>
            </a:p>
            <a:p>
              <a:pPr eaLnBrk="1" hangingPunct="1"/>
              <a:r>
                <a:rPr lang="en-US" altLang="de-DE" sz="1200" dirty="0">
                  <a:latin typeface="Calibri" panose="020F0502020204030204" pitchFamily="34" charset="0"/>
                </a:rPr>
                <a:t>e-Power</a:t>
              </a:r>
            </a:p>
            <a:p>
              <a:pPr eaLnBrk="1" hangingPunct="1"/>
              <a:endParaRPr lang="en-US" altLang="de-DE" sz="500" dirty="0">
                <a:latin typeface="Calibri" panose="020F0502020204030204" pitchFamily="34" charset="0"/>
              </a:endParaRPr>
            </a:p>
            <a:p>
              <a:pPr eaLnBrk="1" hangingPunct="1"/>
              <a:r>
                <a:rPr lang="en-US" altLang="de-DE" sz="1200" b="1" dirty="0">
                  <a:latin typeface="Calibri" panose="020F0502020204030204" pitchFamily="34" charset="0"/>
                </a:rPr>
                <a:t>Netherlands &amp; Belgium &amp; Luxembourg</a:t>
              </a:r>
            </a:p>
            <a:p>
              <a:pPr eaLnBrk="1" hangingPunct="1"/>
              <a:r>
                <a:rPr lang="en-US" altLang="de-DE" sz="1200" dirty="0" err="1">
                  <a:latin typeface="Calibri" panose="020F0502020204030204" pitchFamily="34" charset="0"/>
                </a:rPr>
                <a:t>ar</a:t>
              </a:r>
              <a:r>
                <a:rPr lang="en-US" altLang="de-DE" sz="1200" dirty="0">
                  <a:latin typeface="Calibri" panose="020F0502020204030204" pitchFamily="34" charset="0"/>
                </a:rPr>
                <a:t> Benelux B.V.</a:t>
              </a:r>
            </a:p>
          </p:txBody>
        </p:sp>
        <p:pic>
          <p:nvPicPr>
            <p:cNvPr id="53" name="Picture 5" descr="R:\Abteilung\Vertrieb\Authorisation - Partnerfirmen\Logo Partnerfirmen\ES_banniere_01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950" y="2850676"/>
              <a:ext cx="448324" cy="2169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7" descr="R:\Abteilung\Vertrieb\Authorisation - Partnerfirmen\Logo Partnerfirmen\DAL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659" y="3245110"/>
              <a:ext cx="509588" cy="2441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2" descr="R:\Abteilung\Vertrieb\Authorisation - Partnerfirmen\Logo Partnerfirmen\ETPS Limited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479" y="3696811"/>
              <a:ext cx="656449" cy="199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491" y="4135534"/>
              <a:ext cx="688426" cy="143422"/>
            </a:xfrm>
            <a:prstGeom prst="rect">
              <a:avLst/>
            </a:prstGeom>
          </p:spPr>
        </p:pic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960" y="4565539"/>
              <a:ext cx="689788" cy="210404"/>
            </a:xfrm>
            <a:prstGeom prst="rect">
              <a:avLst/>
            </a:prstGeom>
          </p:spPr>
        </p:pic>
      </p:grpSp>
      <p:grpSp>
        <p:nvGrpSpPr>
          <p:cNvPr id="3" name="Gruppieren 2"/>
          <p:cNvGrpSpPr/>
          <p:nvPr/>
        </p:nvGrpSpPr>
        <p:grpSpPr>
          <a:xfrm>
            <a:off x="3230094" y="2908046"/>
            <a:ext cx="3006096" cy="1800493"/>
            <a:chOff x="3025870" y="2654957"/>
            <a:chExt cx="3006096" cy="1800493"/>
          </a:xfrm>
        </p:grpSpPr>
        <p:pic>
          <p:nvPicPr>
            <p:cNvPr id="60" name="Picture 15" descr="R:\Abteilung\Vertrieb\Authorisation - Partnerfirmen\Logo Partnerfirmen\NRG Source_logo-final (3)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5870" y="3734100"/>
              <a:ext cx="621512" cy="157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17" descr="R:\Abteilung\Vertrieb\Authorisation - Partnerfirmen\Logo Partnerfirmen\IBG_neu.bmp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7783" y="4128173"/>
              <a:ext cx="392935" cy="2399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Grafik 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9645" y="3197145"/>
              <a:ext cx="630179" cy="252959"/>
            </a:xfrm>
            <a:prstGeom prst="rect">
              <a:avLst/>
            </a:prstGeom>
          </p:spPr>
        </p:pic>
        <p:sp>
          <p:nvSpPr>
            <p:cNvPr id="52" name="Text Box 3"/>
            <p:cNvSpPr txBox="1">
              <a:spLocks noChangeArrowheads="1"/>
            </p:cNvSpPr>
            <p:nvPr/>
          </p:nvSpPr>
          <p:spPr bwMode="auto">
            <a:xfrm>
              <a:off x="3601321" y="2654957"/>
              <a:ext cx="2430645" cy="1800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de-DE" sz="1200" b="1" dirty="0">
                  <a:latin typeface="Calibri" panose="020F0502020204030204" pitchFamily="34" charset="0"/>
                </a:rPr>
                <a:t>Italy</a:t>
              </a:r>
            </a:p>
            <a:p>
              <a:pPr eaLnBrk="1" hangingPunct="1"/>
              <a:r>
                <a:rPr lang="en-US" altLang="de-DE" sz="1200" dirty="0">
                  <a:latin typeface="Calibri" panose="020F0502020204030204" pitchFamily="34" charset="0"/>
                </a:rPr>
                <a:t>DELO Instruments </a:t>
              </a:r>
              <a:r>
                <a:rPr lang="en-US" altLang="de-DE" sz="1200" dirty="0" err="1">
                  <a:latin typeface="Calibri" panose="020F0502020204030204" pitchFamily="34" charset="0"/>
                </a:rPr>
                <a:t>srl</a:t>
              </a:r>
              <a:endParaRPr lang="en-US" altLang="de-DE" sz="1200" dirty="0">
                <a:latin typeface="Calibri" panose="020F0502020204030204" pitchFamily="34" charset="0"/>
              </a:endParaRPr>
            </a:p>
            <a:p>
              <a:pPr eaLnBrk="1" hangingPunct="1"/>
              <a:endParaRPr lang="en-US" altLang="de-DE" sz="500" dirty="0">
                <a:latin typeface="Calibri" panose="020F0502020204030204" pitchFamily="34" charset="0"/>
              </a:endParaRPr>
            </a:p>
            <a:p>
              <a:pPr eaLnBrk="1" hangingPunct="1"/>
              <a:r>
                <a:rPr lang="de-DE" altLang="de-DE" sz="1200" b="1" dirty="0" err="1">
                  <a:latin typeface="Calibri" panose="020F0502020204030204" pitchFamily="34" charset="0"/>
                </a:rPr>
                <a:t>Switzerland</a:t>
              </a:r>
              <a:r>
                <a:rPr lang="de-DE" altLang="de-DE" sz="1200" b="1" dirty="0">
                  <a:latin typeface="Calibri" panose="020F0502020204030204" pitchFamily="34" charset="0"/>
                </a:rPr>
                <a:t> </a:t>
              </a:r>
            </a:p>
            <a:p>
              <a:pPr eaLnBrk="1" hangingPunct="1"/>
              <a:r>
                <a:rPr lang="de-DE" altLang="de-DE" sz="1200" dirty="0">
                  <a:latin typeface="Calibri" panose="020F0502020204030204" pitchFamily="34" charset="0"/>
                </a:rPr>
                <a:t>H2tec</a:t>
              </a:r>
            </a:p>
            <a:p>
              <a:pPr eaLnBrk="1" hangingPunct="1"/>
              <a:endParaRPr lang="de-DE" altLang="de-DE" sz="500" dirty="0">
                <a:latin typeface="Calibri" panose="020F0502020204030204" pitchFamily="34" charset="0"/>
              </a:endParaRPr>
            </a:p>
            <a:p>
              <a:pPr eaLnBrk="1" hangingPunct="1"/>
              <a:r>
                <a:rPr lang="de-DE" altLang="de-DE" sz="1200" b="1" dirty="0" err="1">
                  <a:latin typeface="Calibri" panose="020F0502020204030204" pitchFamily="34" charset="0"/>
                </a:rPr>
                <a:t>Bulgaria</a:t>
              </a:r>
              <a:r>
                <a:rPr lang="de-DE" altLang="de-DE" sz="1200" dirty="0">
                  <a:latin typeface="Calibri" panose="020F0502020204030204" pitchFamily="34" charset="0"/>
                </a:rPr>
                <a:t> </a:t>
              </a:r>
            </a:p>
            <a:p>
              <a:pPr eaLnBrk="1" hangingPunct="1"/>
              <a:r>
                <a:rPr lang="de-DE" altLang="de-DE" sz="1200" dirty="0">
                  <a:latin typeface="Calibri" panose="020F0502020204030204" pitchFamily="34" charset="0"/>
                </a:rPr>
                <a:t>NRG Source Ltd.</a:t>
              </a:r>
            </a:p>
            <a:p>
              <a:pPr eaLnBrk="1" hangingPunct="1"/>
              <a:endParaRPr lang="de-DE" altLang="de-DE" sz="500" dirty="0">
                <a:latin typeface="Calibri" panose="020F0502020204030204" pitchFamily="34" charset="0"/>
              </a:endParaRPr>
            </a:p>
            <a:p>
              <a:pPr eaLnBrk="1" hangingPunct="1"/>
              <a:r>
                <a:rPr lang="de-DE" altLang="de-DE" sz="1200" b="1" dirty="0">
                  <a:latin typeface="Calibri" panose="020F0502020204030204" pitchFamily="34" charset="0"/>
                </a:rPr>
                <a:t>Czech </a:t>
              </a:r>
              <a:r>
                <a:rPr lang="de-DE" altLang="de-DE" sz="1200" b="1" dirty="0" err="1">
                  <a:latin typeface="Calibri" panose="020F0502020204030204" pitchFamily="34" charset="0"/>
                </a:rPr>
                <a:t>Republic</a:t>
              </a:r>
              <a:r>
                <a:rPr lang="de-DE" altLang="de-DE" sz="1200" dirty="0">
                  <a:latin typeface="Calibri" panose="020F0502020204030204" pitchFamily="34" charset="0"/>
                </a:rPr>
                <a:t> </a:t>
              </a:r>
            </a:p>
            <a:p>
              <a:pPr eaLnBrk="1" hangingPunct="1"/>
              <a:r>
                <a:rPr lang="de-DE" altLang="de-DE" sz="1200" dirty="0">
                  <a:latin typeface="Calibri" panose="020F0502020204030204" pitchFamily="34" charset="0"/>
                </a:rPr>
                <a:t>IBG Praha </a:t>
              </a:r>
              <a:r>
                <a:rPr lang="de-DE" altLang="de-DE" sz="1200" dirty="0" err="1">
                  <a:latin typeface="Calibri" panose="020F0502020204030204" pitchFamily="34" charset="0"/>
                </a:rPr>
                <a:t>s.r.o</a:t>
              </a:r>
              <a:r>
                <a:rPr lang="de-DE" altLang="de-DE" sz="1200" dirty="0">
                  <a:latin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23" name="Picture 6" descr="R:\Abteilung\Vertrieb\Authorisation - Partnerfirmen\Logo Partnerfirmen\delo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902" y="3128646"/>
            <a:ext cx="790575" cy="10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Gerade Verbindung 23"/>
          <p:cNvCxnSpPr/>
          <p:nvPr/>
        </p:nvCxnSpPr>
        <p:spPr>
          <a:xfrm flipV="1">
            <a:off x="1343721" y="625288"/>
            <a:ext cx="7366220" cy="26894"/>
          </a:xfrm>
          <a:prstGeom prst="line">
            <a:avLst/>
          </a:prstGeom>
          <a:ln w="50800">
            <a:solidFill>
              <a:srgbClr val="0036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/>
        </p:nvSpPr>
        <p:spPr>
          <a:xfrm>
            <a:off x="1343722" y="127978"/>
            <a:ext cx="73662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800" b="1" dirty="0" smtClean="0">
                <a:solidFill>
                  <a:srgbClr val="00366C"/>
                </a:solidFill>
              </a:rPr>
              <a:t>Partnerfirmen</a:t>
            </a:r>
            <a:endParaRPr lang="de-DE" sz="2800" b="1" dirty="0">
              <a:solidFill>
                <a:srgbClr val="00366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39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625475" y="607218"/>
            <a:ext cx="7369175" cy="4270775"/>
            <a:chOff x="394" y="510"/>
            <a:chExt cx="4642" cy="3587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/>
          </p:nvSpPr>
          <p:spPr bwMode="auto">
            <a:xfrm>
              <a:off x="394" y="565"/>
              <a:ext cx="4562" cy="3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" name="Rectangle 5"/>
            <p:cNvSpPr>
              <a:spLocks noChangeArrowheads="1"/>
            </p:cNvSpPr>
            <p:nvPr/>
          </p:nvSpPr>
          <p:spPr bwMode="auto">
            <a:xfrm>
              <a:off x="420" y="688"/>
              <a:ext cx="570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„Pellworm“</a:t>
              </a:r>
              <a:endParaRPr kumimoji="0" lang="de-DE" altLang="de-D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3038" y="603"/>
              <a:ext cx="607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2x 500 kW (+</a:t>
              </a:r>
              <a:endParaRPr kumimoji="0" lang="de-DE" altLang="de-D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auto">
            <a:xfrm>
              <a:off x="3683" y="612"/>
              <a:ext cx="968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3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UPS </a:t>
              </a:r>
              <a:r>
                <a:rPr kumimoji="0" lang="de-DE" altLang="de-DE" sz="1300" b="1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Battery</a:t>
              </a:r>
              <a:r>
                <a:rPr kumimoji="0" lang="de-DE" altLang="de-DE" sz="13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Container</a:t>
              </a:r>
              <a:endPara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Rectangle 8"/>
            <p:cNvSpPr>
              <a:spLocks noChangeArrowheads="1"/>
            </p:cNvSpPr>
            <p:nvPr/>
          </p:nvSpPr>
          <p:spPr bwMode="auto">
            <a:xfrm>
              <a:off x="4723" y="603"/>
              <a:ext cx="35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)</a:t>
              </a:r>
              <a:endParaRPr kumimoji="0" lang="de-DE" altLang="de-D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Rectangle 9"/>
            <p:cNvSpPr>
              <a:spLocks noChangeArrowheads="1"/>
            </p:cNvSpPr>
            <p:nvPr/>
          </p:nvSpPr>
          <p:spPr bwMode="auto">
            <a:xfrm>
              <a:off x="420" y="1007"/>
              <a:ext cx="620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„Greenstore“</a:t>
              </a:r>
              <a:endParaRPr kumimoji="0" lang="de-DE" altLang="de-D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Rectangle 10"/>
            <p:cNvSpPr>
              <a:spLocks noChangeArrowheads="1"/>
            </p:cNvSpPr>
            <p:nvPr/>
          </p:nvSpPr>
          <p:spPr bwMode="auto">
            <a:xfrm>
              <a:off x="3638" y="922"/>
              <a:ext cx="490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1x 125 kW</a:t>
              </a:r>
              <a:endParaRPr kumimoji="0" lang="de-DE" altLang="de-D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auto">
            <a:xfrm>
              <a:off x="420" y="1326"/>
              <a:ext cx="978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RWE Smart Operator</a:t>
              </a:r>
              <a:endParaRPr kumimoji="0" lang="de-DE" altLang="de-D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Rectangle 12"/>
            <p:cNvSpPr>
              <a:spLocks noChangeArrowheads="1"/>
            </p:cNvSpPr>
            <p:nvPr/>
          </p:nvSpPr>
          <p:spPr bwMode="auto">
            <a:xfrm>
              <a:off x="3383" y="1241"/>
              <a:ext cx="971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2x 80 kW + 1x 30 kW</a:t>
              </a:r>
              <a:endParaRPr kumimoji="0" lang="de-DE" altLang="de-D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Rectangle 13"/>
            <p:cNvSpPr>
              <a:spLocks noChangeArrowheads="1"/>
            </p:cNvSpPr>
            <p:nvPr/>
          </p:nvSpPr>
          <p:spPr bwMode="auto">
            <a:xfrm>
              <a:off x="420" y="1644"/>
              <a:ext cx="487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H2-Herten</a:t>
              </a:r>
              <a:endParaRPr kumimoji="0" lang="de-DE" altLang="de-D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Rectangle 14"/>
            <p:cNvSpPr>
              <a:spLocks noChangeArrowheads="1"/>
            </p:cNvSpPr>
            <p:nvPr/>
          </p:nvSpPr>
          <p:spPr bwMode="auto">
            <a:xfrm>
              <a:off x="3383" y="1559"/>
              <a:ext cx="971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1x 80 kW + 1x 60 kW</a:t>
              </a:r>
              <a:endParaRPr kumimoji="0" lang="de-DE" altLang="de-D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Rectangle 15"/>
            <p:cNvSpPr>
              <a:spLocks noChangeArrowheads="1"/>
            </p:cNvSpPr>
            <p:nvPr/>
          </p:nvSpPr>
          <p:spPr bwMode="auto">
            <a:xfrm>
              <a:off x="420" y="1963"/>
              <a:ext cx="642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KE-TEC GmbH</a:t>
              </a:r>
              <a:endParaRPr kumimoji="0" lang="de-DE" altLang="de-D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Rectangle 16"/>
            <p:cNvSpPr>
              <a:spLocks noChangeArrowheads="1"/>
            </p:cNvSpPr>
            <p:nvPr/>
          </p:nvSpPr>
          <p:spPr bwMode="auto">
            <a:xfrm>
              <a:off x="3369" y="1878"/>
              <a:ext cx="998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2x 500 kW (+250 kW)</a:t>
              </a:r>
              <a:endParaRPr kumimoji="0" lang="de-DE" altLang="de-D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Rectangle 17"/>
            <p:cNvSpPr>
              <a:spLocks noChangeArrowheads="1"/>
            </p:cNvSpPr>
            <p:nvPr/>
          </p:nvSpPr>
          <p:spPr bwMode="auto">
            <a:xfrm>
              <a:off x="420" y="2281"/>
              <a:ext cx="633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Akasol GmbH</a:t>
              </a:r>
              <a:endParaRPr kumimoji="0" lang="de-DE" altLang="de-D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Rectangle 18"/>
            <p:cNvSpPr>
              <a:spLocks noChangeArrowheads="1"/>
            </p:cNvSpPr>
            <p:nvPr/>
          </p:nvSpPr>
          <p:spPr bwMode="auto">
            <a:xfrm>
              <a:off x="3638" y="2197"/>
              <a:ext cx="490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1x 250 kW</a:t>
              </a:r>
              <a:endParaRPr kumimoji="0" lang="de-DE" altLang="de-D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Rectangle 19"/>
            <p:cNvSpPr>
              <a:spLocks noChangeArrowheads="1"/>
            </p:cNvSpPr>
            <p:nvPr/>
          </p:nvSpPr>
          <p:spPr bwMode="auto">
            <a:xfrm>
              <a:off x="420" y="2600"/>
              <a:ext cx="716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Vanadis Power </a:t>
              </a:r>
              <a:endParaRPr kumimoji="0" lang="de-DE" altLang="de-D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Rectangle 20"/>
            <p:cNvSpPr>
              <a:spLocks noChangeArrowheads="1"/>
            </p:cNvSpPr>
            <p:nvPr/>
          </p:nvSpPr>
          <p:spPr bwMode="auto">
            <a:xfrm>
              <a:off x="3638" y="2515"/>
              <a:ext cx="490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1x 100 kW</a:t>
              </a:r>
              <a:endParaRPr kumimoji="0" lang="de-DE" altLang="de-D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Rectangle 21"/>
            <p:cNvSpPr>
              <a:spLocks noChangeArrowheads="1"/>
            </p:cNvSpPr>
            <p:nvPr/>
          </p:nvSpPr>
          <p:spPr bwMode="auto">
            <a:xfrm>
              <a:off x="420" y="2919"/>
              <a:ext cx="668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RWTH Aachen</a:t>
              </a:r>
              <a:endParaRPr kumimoji="0" lang="de-DE" altLang="de-D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Rectangle 22"/>
            <p:cNvSpPr>
              <a:spLocks noChangeArrowheads="1"/>
            </p:cNvSpPr>
            <p:nvPr/>
          </p:nvSpPr>
          <p:spPr bwMode="auto">
            <a:xfrm>
              <a:off x="3100" y="2834"/>
              <a:ext cx="1497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1x 100 kW (+100 kW DC Source)</a:t>
              </a:r>
              <a:endParaRPr kumimoji="0" lang="de-DE" altLang="de-D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Rectangle 23"/>
            <p:cNvSpPr>
              <a:spLocks noChangeArrowheads="1"/>
            </p:cNvSpPr>
            <p:nvPr/>
          </p:nvSpPr>
          <p:spPr bwMode="auto">
            <a:xfrm>
              <a:off x="420" y="3237"/>
              <a:ext cx="1017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Deutsche Accumotive</a:t>
              </a:r>
              <a:endParaRPr kumimoji="0" lang="de-DE" altLang="de-D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Rectangle 24"/>
            <p:cNvSpPr>
              <a:spLocks noChangeArrowheads="1"/>
            </p:cNvSpPr>
            <p:nvPr/>
          </p:nvSpPr>
          <p:spPr bwMode="auto">
            <a:xfrm>
              <a:off x="3499" y="3152"/>
              <a:ext cx="738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&gt; 100 x 250 kVA</a:t>
              </a:r>
              <a:endParaRPr kumimoji="0" lang="de-DE" altLang="de-D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Rectangle 25"/>
            <p:cNvSpPr>
              <a:spLocks noChangeArrowheads="1"/>
            </p:cNvSpPr>
            <p:nvPr/>
          </p:nvSpPr>
          <p:spPr bwMode="auto">
            <a:xfrm>
              <a:off x="420" y="3556"/>
              <a:ext cx="860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1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Energy</a:t>
              </a:r>
              <a:r>
                <a:rPr kumimoji="0" lang="de-DE" altLang="de-DE" sz="14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Steiermark</a:t>
              </a:r>
              <a:endPara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Rectangle 26"/>
            <p:cNvSpPr>
              <a:spLocks noChangeArrowheads="1"/>
            </p:cNvSpPr>
            <p:nvPr/>
          </p:nvSpPr>
          <p:spPr bwMode="auto">
            <a:xfrm>
              <a:off x="3692" y="3471"/>
              <a:ext cx="382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100 kVA</a:t>
              </a:r>
              <a:endParaRPr kumimoji="0" lang="de-DE" altLang="de-D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Rectangle 27"/>
            <p:cNvSpPr>
              <a:spLocks noChangeArrowheads="1"/>
            </p:cNvSpPr>
            <p:nvPr/>
          </p:nvSpPr>
          <p:spPr bwMode="auto">
            <a:xfrm>
              <a:off x="420" y="3870"/>
              <a:ext cx="380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1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Enercity</a:t>
              </a:r>
              <a:endPara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Rectangle 28"/>
            <p:cNvSpPr>
              <a:spLocks noChangeArrowheads="1"/>
            </p:cNvSpPr>
            <p:nvPr/>
          </p:nvSpPr>
          <p:spPr bwMode="auto">
            <a:xfrm>
              <a:off x="3575" y="3790"/>
              <a:ext cx="599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4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54 x 378 kVA</a:t>
              </a:r>
              <a:endParaRPr kumimoji="0" lang="de-DE" altLang="de-D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Rectangle 30"/>
            <p:cNvSpPr>
              <a:spLocks noChangeArrowheads="1"/>
            </p:cNvSpPr>
            <p:nvPr/>
          </p:nvSpPr>
          <p:spPr bwMode="auto">
            <a:xfrm>
              <a:off x="402" y="510"/>
              <a:ext cx="4621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0" name="Line 31"/>
            <p:cNvSpPr>
              <a:spLocks noChangeShapeType="1"/>
            </p:cNvSpPr>
            <p:nvPr/>
          </p:nvSpPr>
          <p:spPr bwMode="auto">
            <a:xfrm>
              <a:off x="402" y="829"/>
              <a:ext cx="462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1" name="Rectangle 32"/>
            <p:cNvSpPr>
              <a:spLocks noChangeArrowheads="1"/>
            </p:cNvSpPr>
            <p:nvPr/>
          </p:nvSpPr>
          <p:spPr bwMode="auto">
            <a:xfrm>
              <a:off x="402" y="829"/>
              <a:ext cx="4621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2" name="Line 33"/>
            <p:cNvSpPr>
              <a:spLocks noChangeShapeType="1"/>
            </p:cNvSpPr>
            <p:nvPr/>
          </p:nvSpPr>
          <p:spPr bwMode="auto">
            <a:xfrm>
              <a:off x="402" y="1147"/>
              <a:ext cx="462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3" name="Rectangle 34"/>
            <p:cNvSpPr>
              <a:spLocks noChangeArrowheads="1"/>
            </p:cNvSpPr>
            <p:nvPr/>
          </p:nvSpPr>
          <p:spPr bwMode="auto">
            <a:xfrm>
              <a:off x="402" y="1147"/>
              <a:ext cx="4621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4" name="Line 35"/>
            <p:cNvSpPr>
              <a:spLocks noChangeShapeType="1"/>
            </p:cNvSpPr>
            <p:nvPr/>
          </p:nvSpPr>
          <p:spPr bwMode="auto">
            <a:xfrm>
              <a:off x="402" y="1466"/>
              <a:ext cx="462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402" y="1466"/>
              <a:ext cx="4621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6" name="Line 37"/>
            <p:cNvSpPr>
              <a:spLocks noChangeShapeType="1"/>
            </p:cNvSpPr>
            <p:nvPr/>
          </p:nvSpPr>
          <p:spPr bwMode="auto">
            <a:xfrm>
              <a:off x="402" y="1784"/>
              <a:ext cx="462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37" name="Rectangle 38"/>
            <p:cNvSpPr>
              <a:spLocks noChangeArrowheads="1"/>
            </p:cNvSpPr>
            <p:nvPr/>
          </p:nvSpPr>
          <p:spPr bwMode="auto">
            <a:xfrm>
              <a:off x="402" y="1784"/>
              <a:ext cx="4621" cy="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8" name="Line 39"/>
            <p:cNvSpPr>
              <a:spLocks noChangeShapeType="1"/>
            </p:cNvSpPr>
            <p:nvPr/>
          </p:nvSpPr>
          <p:spPr bwMode="auto">
            <a:xfrm>
              <a:off x="402" y="2103"/>
              <a:ext cx="462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9" name="Rectangle 40"/>
            <p:cNvSpPr>
              <a:spLocks noChangeArrowheads="1"/>
            </p:cNvSpPr>
            <p:nvPr/>
          </p:nvSpPr>
          <p:spPr bwMode="auto">
            <a:xfrm>
              <a:off x="402" y="2103"/>
              <a:ext cx="4621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0" name="Line 41"/>
            <p:cNvSpPr>
              <a:spLocks noChangeShapeType="1"/>
            </p:cNvSpPr>
            <p:nvPr/>
          </p:nvSpPr>
          <p:spPr bwMode="auto">
            <a:xfrm>
              <a:off x="402" y="2422"/>
              <a:ext cx="462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1" name="Rectangle 42"/>
            <p:cNvSpPr>
              <a:spLocks noChangeArrowheads="1"/>
            </p:cNvSpPr>
            <p:nvPr/>
          </p:nvSpPr>
          <p:spPr bwMode="auto">
            <a:xfrm>
              <a:off x="402" y="2422"/>
              <a:ext cx="4621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2" name="Line 43"/>
            <p:cNvSpPr>
              <a:spLocks noChangeShapeType="1"/>
            </p:cNvSpPr>
            <p:nvPr/>
          </p:nvSpPr>
          <p:spPr bwMode="auto">
            <a:xfrm>
              <a:off x="402" y="2740"/>
              <a:ext cx="462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3" name="Rectangle 44"/>
            <p:cNvSpPr>
              <a:spLocks noChangeArrowheads="1"/>
            </p:cNvSpPr>
            <p:nvPr/>
          </p:nvSpPr>
          <p:spPr bwMode="auto">
            <a:xfrm>
              <a:off x="402" y="2740"/>
              <a:ext cx="4621" cy="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4" name="Line 45"/>
            <p:cNvSpPr>
              <a:spLocks noChangeShapeType="1"/>
            </p:cNvSpPr>
            <p:nvPr/>
          </p:nvSpPr>
          <p:spPr bwMode="auto">
            <a:xfrm>
              <a:off x="402" y="3059"/>
              <a:ext cx="462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5" name="Rectangle 46"/>
            <p:cNvSpPr>
              <a:spLocks noChangeArrowheads="1"/>
            </p:cNvSpPr>
            <p:nvPr/>
          </p:nvSpPr>
          <p:spPr bwMode="auto">
            <a:xfrm>
              <a:off x="402" y="3059"/>
              <a:ext cx="4621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6" name="Line 47"/>
            <p:cNvSpPr>
              <a:spLocks noChangeShapeType="1"/>
            </p:cNvSpPr>
            <p:nvPr/>
          </p:nvSpPr>
          <p:spPr bwMode="auto">
            <a:xfrm>
              <a:off x="402" y="3378"/>
              <a:ext cx="462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7" name="Rectangle 48"/>
            <p:cNvSpPr>
              <a:spLocks noChangeArrowheads="1"/>
            </p:cNvSpPr>
            <p:nvPr/>
          </p:nvSpPr>
          <p:spPr bwMode="auto">
            <a:xfrm>
              <a:off x="402" y="3378"/>
              <a:ext cx="4621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8" name="Line 49"/>
            <p:cNvSpPr>
              <a:spLocks noChangeShapeType="1"/>
            </p:cNvSpPr>
            <p:nvPr/>
          </p:nvSpPr>
          <p:spPr bwMode="auto">
            <a:xfrm>
              <a:off x="402" y="3696"/>
              <a:ext cx="462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9" name="Rectangle 50"/>
            <p:cNvSpPr>
              <a:spLocks noChangeArrowheads="1"/>
            </p:cNvSpPr>
            <p:nvPr/>
          </p:nvSpPr>
          <p:spPr bwMode="auto">
            <a:xfrm>
              <a:off x="402" y="3696"/>
              <a:ext cx="4621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0" name="Rectangle 51"/>
            <p:cNvSpPr>
              <a:spLocks noChangeArrowheads="1"/>
            </p:cNvSpPr>
            <p:nvPr/>
          </p:nvSpPr>
          <p:spPr bwMode="auto">
            <a:xfrm>
              <a:off x="394" y="600"/>
              <a:ext cx="8" cy="341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1" name="Line 52"/>
            <p:cNvSpPr>
              <a:spLocks noChangeShapeType="1"/>
            </p:cNvSpPr>
            <p:nvPr/>
          </p:nvSpPr>
          <p:spPr bwMode="auto">
            <a:xfrm>
              <a:off x="2764" y="588"/>
              <a:ext cx="0" cy="35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2" name="Rectangle 53"/>
            <p:cNvSpPr>
              <a:spLocks noChangeArrowheads="1"/>
            </p:cNvSpPr>
            <p:nvPr/>
          </p:nvSpPr>
          <p:spPr bwMode="auto">
            <a:xfrm>
              <a:off x="2764" y="510"/>
              <a:ext cx="5" cy="35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3" name="Rectangle 54"/>
            <p:cNvSpPr>
              <a:spLocks noChangeArrowheads="1"/>
            </p:cNvSpPr>
            <p:nvPr/>
          </p:nvSpPr>
          <p:spPr bwMode="auto">
            <a:xfrm>
              <a:off x="402" y="4010"/>
              <a:ext cx="4630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4" name="Rectangle 55"/>
            <p:cNvSpPr>
              <a:spLocks noChangeArrowheads="1"/>
            </p:cNvSpPr>
            <p:nvPr/>
          </p:nvSpPr>
          <p:spPr bwMode="auto">
            <a:xfrm>
              <a:off x="5023" y="588"/>
              <a:ext cx="9" cy="350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5" name="Line 56"/>
            <p:cNvSpPr>
              <a:spLocks noChangeShapeType="1"/>
            </p:cNvSpPr>
            <p:nvPr/>
          </p:nvSpPr>
          <p:spPr bwMode="auto">
            <a:xfrm>
              <a:off x="398" y="4019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6" name="Rectangle 57"/>
            <p:cNvSpPr>
              <a:spLocks noChangeArrowheads="1"/>
            </p:cNvSpPr>
            <p:nvPr/>
          </p:nvSpPr>
          <p:spPr bwMode="auto">
            <a:xfrm>
              <a:off x="398" y="4019"/>
              <a:ext cx="4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8" name="Line 58"/>
            <p:cNvSpPr>
              <a:spLocks noChangeShapeType="1"/>
            </p:cNvSpPr>
            <p:nvPr/>
          </p:nvSpPr>
          <p:spPr bwMode="auto">
            <a:xfrm>
              <a:off x="2764" y="4019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9" name="Rectangle 59"/>
            <p:cNvSpPr>
              <a:spLocks noChangeArrowheads="1"/>
            </p:cNvSpPr>
            <p:nvPr/>
          </p:nvSpPr>
          <p:spPr bwMode="auto">
            <a:xfrm>
              <a:off x="2764" y="4019"/>
              <a:ext cx="5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0" name="Line 60"/>
            <p:cNvSpPr>
              <a:spLocks noChangeShapeType="1"/>
            </p:cNvSpPr>
            <p:nvPr/>
          </p:nvSpPr>
          <p:spPr bwMode="auto">
            <a:xfrm>
              <a:off x="5027" y="4019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1" name="Rectangle 61"/>
            <p:cNvSpPr>
              <a:spLocks noChangeArrowheads="1"/>
            </p:cNvSpPr>
            <p:nvPr/>
          </p:nvSpPr>
          <p:spPr bwMode="auto">
            <a:xfrm>
              <a:off x="5027" y="4019"/>
              <a:ext cx="5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2" name="Line 62"/>
            <p:cNvSpPr>
              <a:spLocks noChangeShapeType="1"/>
            </p:cNvSpPr>
            <p:nvPr/>
          </p:nvSpPr>
          <p:spPr bwMode="auto">
            <a:xfrm>
              <a:off x="5032" y="510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3" name="Rectangle 63"/>
            <p:cNvSpPr>
              <a:spLocks noChangeArrowheads="1"/>
            </p:cNvSpPr>
            <p:nvPr/>
          </p:nvSpPr>
          <p:spPr bwMode="auto">
            <a:xfrm>
              <a:off x="5032" y="510"/>
              <a:ext cx="4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5" name="Line 64"/>
            <p:cNvSpPr>
              <a:spLocks noChangeShapeType="1"/>
            </p:cNvSpPr>
            <p:nvPr/>
          </p:nvSpPr>
          <p:spPr bwMode="auto">
            <a:xfrm>
              <a:off x="5032" y="829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6" name="Rectangle 65"/>
            <p:cNvSpPr>
              <a:spLocks noChangeArrowheads="1"/>
            </p:cNvSpPr>
            <p:nvPr/>
          </p:nvSpPr>
          <p:spPr bwMode="auto">
            <a:xfrm>
              <a:off x="5032" y="829"/>
              <a:ext cx="4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7" name="Line 66"/>
            <p:cNvSpPr>
              <a:spLocks noChangeShapeType="1"/>
            </p:cNvSpPr>
            <p:nvPr/>
          </p:nvSpPr>
          <p:spPr bwMode="auto">
            <a:xfrm>
              <a:off x="5032" y="1147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8" name="Rectangle 67"/>
            <p:cNvSpPr>
              <a:spLocks noChangeArrowheads="1"/>
            </p:cNvSpPr>
            <p:nvPr/>
          </p:nvSpPr>
          <p:spPr bwMode="auto">
            <a:xfrm>
              <a:off x="5032" y="1147"/>
              <a:ext cx="4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9" name="Line 68"/>
            <p:cNvSpPr>
              <a:spLocks noChangeShapeType="1"/>
            </p:cNvSpPr>
            <p:nvPr/>
          </p:nvSpPr>
          <p:spPr bwMode="auto">
            <a:xfrm>
              <a:off x="5032" y="1466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0" name="Rectangle 69"/>
            <p:cNvSpPr>
              <a:spLocks noChangeArrowheads="1"/>
            </p:cNvSpPr>
            <p:nvPr/>
          </p:nvSpPr>
          <p:spPr bwMode="auto">
            <a:xfrm>
              <a:off x="5032" y="1466"/>
              <a:ext cx="4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1" name="Line 70"/>
            <p:cNvSpPr>
              <a:spLocks noChangeShapeType="1"/>
            </p:cNvSpPr>
            <p:nvPr/>
          </p:nvSpPr>
          <p:spPr bwMode="auto">
            <a:xfrm>
              <a:off x="5032" y="1784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2" name="Rectangle 71"/>
            <p:cNvSpPr>
              <a:spLocks noChangeArrowheads="1"/>
            </p:cNvSpPr>
            <p:nvPr/>
          </p:nvSpPr>
          <p:spPr bwMode="auto">
            <a:xfrm>
              <a:off x="5032" y="1784"/>
              <a:ext cx="4" cy="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3" name="Line 72"/>
            <p:cNvSpPr>
              <a:spLocks noChangeShapeType="1"/>
            </p:cNvSpPr>
            <p:nvPr/>
          </p:nvSpPr>
          <p:spPr bwMode="auto">
            <a:xfrm>
              <a:off x="5032" y="2103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4" name="Rectangle 73"/>
            <p:cNvSpPr>
              <a:spLocks noChangeArrowheads="1"/>
            </p:cNvSpPr>
            <p:nvPr/>
          </p:nvSpPr>
          <p:spPr bwMode="auto">
            <a:xfrm>
              <a:off x="5032" y="2103"/>
              <a:ext cx="4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5" name="Line 74"/>
            <p:cNvSpPr>
              <a:spLocks noChangeShapeType="1"/>
            </p:cNvSpPr>
            <p:nvPr/>
          </p:nvSpPr>
          <p:spPr bwMode="auto">
            <a:xfrm>
              <a:off x="5032" y="2422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6" name="Rectangle 75"/>
            <p:cNvSpPr>
              <a:spLocks noChangeArrowheads="1"/>
            </p:cNvSpPr>
            <p:nvPr/>
          </p:nvSpPr>
          <p:spPr bwMode="auto">
            <a:xfrm>
              <a:off x="5032" y="2422"/>
              <a:ext cx="4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7" name="Line 76"/>
            <p:cNvSpPr>
              <a:spLocks noChangeShapeType="1"/>
            </p:cNvSpPr>
            <p:nvPr/>
          </p:nvSpPr>
          <p:spPr bwMode="auto">
            <a:xfrm>
              <a:off x="5032" y="2740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8" name="Rectangle 77"/>
            <p:cNvSpPr>
              <a:spLocks noChangeArrowheads="1"/>
            </p:cNvSpPr>
            <p:nvPr/>
          </p:nvSpPr>
          <p:spPr bwMode="auto">
            <a:xfrm>
              <a:off x="5032" y="2740"/>
              <a:ext cx="4" cy="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9" name="Line 78"/>
            <p:cNvSpPr>
              <a:spLocks noChangeShapeType="1"/>
            </p:cNvSpPr>
            <p:nvPr/>
          </p:nvSpPr>
          <p:spPr bwMode="auto">
            <a:xfrm>
              <a:off x="5032" y="3059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0" name="Rectangle 79"/>
            <p:cNvSpPr>
              <a:spLocks noChangeArrowheads="1"/>
            </p:cNvSpPr>
            <p:nvPr/>
          </p:nvSpPr>
          <p:spPr bwMode="auto">
            <a:xfrm>
              <a:off x="5032" y="3059"/>
              <a:ext cx="4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1" name="Line 80"/>
            <p:cNvSpPr>
              <a:spLocks noChangeShapeType="1"/>
            </p:cNvSpPr>
            <p:nvPr/>
          </p:nvSpPr>
          <p:spPr bwMode="auto">
            <a:xfrm>
              <a:off x="5032" y="3378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2" name="Rectangle 81"/>
            <p:cNvSpPr>
              <a:spLocks noChangeArrowheads="1"/>
            </p:cNvSpPr>
            <p:nvPr/>
          </p:nvSpPr>
          <p:spPr bwMode="auto">
            <a:xfrm>
              <a:off x="5032" y="3378"/>
              <a:ext cx="4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3" name="Line 82"/>
            <p:cNvSpPr>
              <a:spLocks noChangeShapeType="1"/>
            </p:cNvSpPr>
            <p:nvPr/>
          </p:nvSpPr>
          <p:spPr bwMode="auto">
            <a:xfrm>
              <a:off x="5032" y="3696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4" name="Rectangle 83"/>
            <p:cNvSpPr>
              <a:spLocks noChangeArrowheads="1"/>
            </p:cNvSpPr>
            <p:nvPr/>
          </p:nvSpPr>
          <p:spPr bwMode="auto">
            <a:xfrm>
              <a:off x="5032" y="3696"/>
              <a:ext cx="4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5" name="Line 84"/>
            <p:cNvSpPr>
              <a:spLocks noChangeShapeType="1"/>
            </p:cNvSpPr>
            <p:nvPr/>
          </p:nvSpPr>
          <p:spPr bwMode="auto">
            <a:xfrm>
              <a:off x="5032" y="4015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6" name="Rectangle 85"/>
            <p:cNvSpPr>
              <a:spLocks noChangeArrowheads="1"/>
            </p:cNvSpPr>
            <p:nvPr/>
          </p:nvSpPr>
          <p:spPr bwMode="auto">
            <a:xfrm>
              <a:off x="5032" y="4015"/>
              <a:ext cx="4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pic>
          <p:nvPicPr>
            <p:cNvPr id="22614" name="Picture 8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8" y="3110"/>
              <a:ext cx="896" cy="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615" name="Picture 8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9" y="2158"/>
              <a:ext cx="1075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616" name="Picture 8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3" y="2434"/>
              <a:ext cx="314" cy="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617" name="Picture 89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9" y="1797"/>
              <a:ext cx="407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618" name="Picture 90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8" y="1487"/>
              <a:ext cx="1112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619" name="Picture 91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8" y="854"/>
              <a:ext cx="305" cy="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620" name="Picture 9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4" y="1258"/>
              <a:ext cx="1129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621" name="Picture 9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5" y="3713"/>
              <a:ext cx="305" cy="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622" name="Picture 94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5" y="3713"/>
              <a:ext cx="305" cy="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623" name="Picture 95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7" y="591"/>
              <a:ext cx="556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624" name="Picture 96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4" y="2787"/>
              <a:ext cx="995" cy="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625" name="Picture 9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6" y="3399"/>
              <a:ext cx="278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9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836" y="4771195"/>
            <a:ext cx="690841" cy="332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0" name="Rectangle 28"/>
          <p:cNvSpPr>
            <a:spLocks noChangeArrowheads="1"/>
          </p:cNvSpPr>
          <p:nvPr/>
        </p:nvSpPr>
        <p:spPr bwMode="auto">
          <a:xfrm>
            <a:off x="5740612" y="4842595"/>
            <a:ext cx="1080664" cy="190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altLang="de-DE" sz="1400" b="1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6</a:t>
            </a:r>
            <a:r>
              <a:rPr kumimoji="0" lang="de-DE" altLang="de-DE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 x 500 kVA</a:t>
            </a: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" name="Rectangle 27"/>
          <p:cNvSpPr>
            <a:spLocks noChangeArrowheads="1"/>
          </p:cNvSpPr>
          <p:nvPr/>
        </p:nvSpPr>
        <p:spPr bwMode="auto">
          <a:xfrm>
            <a:off x="727832" y="4843530"/>
            <a:ext cx="713619" cy="190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egrid</a:t>
            </a: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7" name="Rechteck 86"/>
          <p:cNvSpPr/>
          <p:nvPr/>
        </p:nvSpPr>
        <p:spPr>
          <a:xfrm>
            <a:off x="633414" y="4779765"/>
            <a:ext cx="7350919" cy="2870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89" name="Gerade Verbindung 88"/>
          <p:cNvCxnSpPr/>
          <p:nvPr/>
        </p:nvCxnSpPr>
        <p:spPr>
          <a:xfrm>
            <a:off x="4388644" y="4774407"/>
            <a:ext cx="0" cy="2870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Abgerundetes Rechteck 102"/>
          <p:cNvSpPr/>
          <p:nvPr/>
        </p:nvSpPr>
        <p:spPr>
          <a:xfrm>
            <a:off x="1287037" y="86950"/>
            <a:ext cx="7552396" cy="615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3000" b="1" dirty="0">
                <a:solidFill>
                  <a:srgbClr val="00366C"/>
                </a:solidFill>
              </a:rPr>
              <a:t>Projekte – AIC gelieferte Anlagen</a:t>
            </a:r>
          </a:p>
        </p:txBody>
      </p:sp>
    </p:spTree>
    <p:extLst>
      <p:ext uri="{BB962C8B-B14F-4D97-AF65-F5344CB8AC3E}">
        <p14:creationId xmlns:p14="http://schemas.microsoft.com/office/powerpoint/2010/main" val="286199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58" y="740684"/>
            <a:ext cx="8183106" cy="4402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181" y="3877532"/>
            <a:ext cx="599328" cy="774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64130" y="3321325"/>
            <a:ext cx="574158" cy="748903"/>
          </a:xfrm>
        </p:spPr>
      </p:pic>
      <p:pic>
        <p:nvPicPr>
          <p:cNvPr id="35846" name="Grafik 40" descr="gk-logo-3c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155" y="3263580"/>
            <a:ext cx="257175" cy="115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7" name="Textfeld 7"/>
          <p:cNvSpPr txBox="1">
            <a:spLocks noChangeArrowheads="1"/>
          </p:cNvSpPr>
          <p:nvPr/>
        </p:nvSpPr>
        <p:spPr bwMode="auto">
          <a:xfrm>
            <a:off x="4701342" y="3221544"/>
            <a:ext cx="4953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800" dirty="0"/>
              <a:t>60 kW</a:t>
            </a:r>
          </a:p>
        </p:txBody>
      </p:sp>
      <p:sp>
        <p:nvSpPr>
          <p:cNvPr id="35848" name="Textfeld 8"/>
          <p:cNvSpPr txBox="1">
            <a:spLocks noChangeArrowheads="1"/>
          </p:cNvSpPr>
          <p:nvPr/>
        </p:nvSpPr>
        <p:spPr bwMode="auto">
          <a:xfrm>
            <a:off x="5431594" y="3213603"/>
            <a:ext cx="47641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800" dirty="0"/>
              <a:t>80 kW</a:t>
            </a:r>
          </a:p>
        </p:txBody>
      </p:sp>
      <p:pic>
        <p:nvPicPr>
          <p:cNvPr id="35849" name="Grafik 40" descr="gk-logo-3c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089" y="3271521"/>
            <a:ext cx="257175" cy="115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bgerundetes Rechteck 10"/>
          <p:cNvSpPr/>
          <p:nvPr/>
        </p:nvSpPr>
        <p:spPr>
          <a:xfrm>
            <a:off x="1287037" y="86950"/>
            <a:ext cx="7552396" cy="615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2200" b="1" dirty="0">
                <a:solidFill>
                  <a:srgbClr val="00366C"/>
                </a:solidFill>
              </a:rPr>
              <a:t>Projekte – Island </a:t>
            </a:r>
            <a:r>
              <a:rPr lang="de-DE" sz="2200" b="1" dirty="0" err="1">
                <a:solidFill>
                  <a:srgbClr val="00366C"/>
                </a:solidFill>
              </a:rPr>
              <a:t>Energy</a:t>
            </a:r>
            <a:r>
              <a:rPr lang="de-DE" sz="2200" b="1" dirty="0">
                <a:solidFill>
                  <a:srgbClr val="00366C"/>
                </a:solidFill>
              </a:rPr>
              <a:t> System Simulation H2Herten</a:t>
            </a:r>
          </a:p>
        </p:txBody>
      </p:sp>
    </p:spTree>
    <p:extLst>
      <p:ext uri="{BB962C8B-B14F-4D97-AF65-F5344CB8AC3E}">
        <p14:creationId xmlns:p14="http://schemas.microsoft.com/office/powerpoint/2010/main" val="235555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2" descr="C:\Users\ST50\AppData\Local\Microsoft\Windows\Temporary Internet Files\Content.Outlook\3C08H6S7\2013_09_09_SRP-Haac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41" y="790575"/>
            <a:ext cx="8102858" cy="425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bgerundetes Rechteck 4"/>
          <p:cNvSpPr/>
          <p:nvPr/>
        </p:nvSpPr>
        <p:spPr>
          <a:xfrm>
            <a:off x="1287037" y="86950"/>
            <a:ext cx="7552396" cy="615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3000" b="1" dirty="0">
                <a:solidFill>
                  <a:srgbClr val="00366C"/>
                </a:solidFill>
              </a:rPr>
              <a:t>Projekte – AIC </a:t>
            </a:r>
            <a:r>
              <a:rPr lang="de-DE" sz="3000" b="1" dirty="0" err="1">
                <a:solidFill>
                  <a:srgbClr val="00366C"/>
                </a:solidFill>
              </a:rPr>
              <a:t>Pellworm</a:t>
            </a:r>
            <a:r>
              <a:rPr lang="de-DE" sz="3000" b="1" dirty="0">
                <a:solidFill>
                  <a:srgbClr val="00366C"/>
                </a:solidFill>
              </a:rPr>
              <a:t> 1 MW</a:t>
            </a:r>
          </a:p>
        </p:txBody>
      </p:sp>
    </p:spTree>
    <p:extLst>
      <p:ext uri="{BB962C8B-B14F-4D97-AF65-F5344CB8AC3E}">
        <p14:creationId xmlns:p14="http://schemas.microsoft.com/office/powerpoint/2010/main" val="236908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582" y="676276"/>
            <a:ext cx="8776312" cy="4276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 descr="C:\Users\ST50\AppData\Local\Microsoft\Windows\Temporary Internet Files\Content.IE5\G0ZS8DYC\Ke-Tec groß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80" y="865784"/>
            <a:ext cx="1791282" cy="89555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26" y="3819525"/>
            <a:ext cx="2534745" cy="12816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70" y="1955061"/>
            <a:ext cx="726428" cy="16816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bgerundetes Rechteck 8"/>
          <p:cNvSpPr/>
          <p:nvPr/>
        </p:nvSpPr>
        <p:spPr>
          <a:xfrm>
            <a:off x="1287037" y="86950"/>
            <a:ext cx="7552396" cy="615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3000" b="1" dirty="0">
                <a:solidFill>
                  <a:srgbClr val="00366C"/>
                </a:solidFill>
              </a:rPr>
              <a:t>Projekte – KE-TEC 1 MVA</a:t>
            </a:r>
          </a:p>
        </p:txBody>
      </p:sp>
    </p:spTree>
    <p:extLst>
      <p:ext uri="{BB962C8B-B14F-4D97-AF65-F5344CB8AC3E}">
        <p14:creationId xmlns:p14="http://schemas.microsoft.com/office/powerpoint/2010/main" val="319340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0086" y="998876"/>
            <a:ext cx="8229600" cy="3394472"/>
          </a:xfrm>
        </p:spPr>
        <p:txBody>
          <a:bodyPr/>
          <a:lstStyle/>
          <a:p>
            <a:r>
              <a:rPr lang="en-GB" sz="1800" b="1" dirty="0"/>
              <a:t>World's largest 2</a:t>
            </a:r>
            <a:r>
              <a:rPr lang="en-GB" sz="1800" b="1" baseline="30000" dirty="0"/>
              <a:t>nd</a:t>
            </a:r>
            <a:r>
              <a:rPr lang="en-GB" sz="1800" b="1" dirty="0"/>
              <a:t>-use battery storage is  starting up </a:t>
            </a:r>
            <a:endParaRPr lang="de-DE" sz="1800" b="1" dirty="0"/>
          </a:p>
          <a:p>
            <a:pPr lvl="0"/>
            <a:r>
              <a:rPr lang="en-GB" sz="1800" b="1" dirty="0"/>
              <a:t>13 MWh battery storage located in </a:t>
            </a:r>
            <a:r>
              <a:rPr lang="en-GB" sz="1800" b="1" dirty="0" err="1"/>
              <a:t>Lünen</a:t>
            </a:r>
            <a:endParaRPr lang="de-DE" sz="1800" b="1" dirty="0"/>
          </a:p>
          <a:p>
            <a:pPr lvl="0"/>
            <a:r>
              <a:rPr lang="en-GB" sz="1800" b="1" dirty="0"/>
              <a:t>Used electric vehicle batteries even out fluctuations in the German power grid</a:t>
            </a:r>
            <a:endParaRPr lang="de-DE" sz="1800" b="1" dirty="0"/>
          </a:p>
          <a:p>
            <a:pPr lvl="0"/>
            <a:r>
              <a:rPr lang="en-GB" sz="1800" b="1" dirty="0"/>
              <a:t>Cooperation between Daimler, The Mobility House, GETEC and REMONDIS completes the battery added value circuit</a:t>
            </a:r>
            <a:endParaRPr lang="de-DE" sz="1800" b="1" dirty="0"/>
          </a:p>
          <a:p>
            <a:endParaRPr lang="de-DE" sz="18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949792"/>
            <a:ext cx="4104456" cy="1897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080" y="2951202"/>
            <a:ext cx="3318872" cy="1870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bgerundetes Rechteck 6"/>
          <p:cNvSpPr/>
          <p:nvPr/>
        </p:nvSpPr>
        <p:spPr>
          <a:xfrm>
            <a:off x="1287037" y="86950"/>
            <a:ext cx="7552396" cy="615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3000" b="1" dirty="0">
                <a:solidFill>
                  <a:srgbClr val="00366C"/>
                </a:solidFill>
              </a:rPr>
              <a:t>Projekte – Lünen 13 MWh /  15 MW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2781300" y="702550"/>
            <a:ext cx="4448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</a:rPr>
              <a:t>DEUTSCH!!!</a:t>
            </a:r>
          </a:p>
        </p:txBody>
      </p:sp>
    </p:spTree>
    <p:extLst>
      <p:ext uri="{BB962C8B-B14F-4D97-AF65-F5344CB8AC3E}">
        <p14:creationId xmlns:p14="http://schemas.microsoft.com/office/powerpoint/2010/main" val="151555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0086" y="998876"/>
            <a:ext cx="8229600" cy="3394472"/>
          </a:xfrm>
        </p:spPr>
        <p:txBody>
          <a:bodyPr/>
          <a:lstStyle/>
          <a:p>
            <a:r>
              <a:rPr lang="de-DE" sz="1600" b="1" dirty="0" smtClean="0"/>
              <a:t>2016 mit 13 </a:t>
            </a:r>
            <a:r>
              <a:rPr lang="de-DE" sz="1600" b="1" dirty="0"/>
              <a:t>MWh </a:t>
            </a:r>
            <a:r>
              <a:rPr lang="de-DE" sz="1600" b="1" dirty="0" smtClean="0"/>
              <a:t>geht der weltweit </a:t>
            </a:r>
            <a:r>
              <a:rPr lang="de-DE" sz="1600" b="1" dirty="0"/>
              <a:t>größte Batteriespeicher für </a:t>
            </a:r>
            <a:r>
              <a:rPr lang="en-GB" sz="1600" b="1" dirty="0" smtClean="0"/>
              <a:t>2</a:t>
            </a:r>
            <a:r>
              <a:rPr lang="en-GB" sz="1600" b="1" baseline="30000" dirty="0" smtClean="0"/>
              <a:t>nd</a:t>
            </a:r>
            <a:r>
              <a:rPr lang="en-GB" sz="1600" b="1" dirty="0" smtClean="0"/>
              <a:t> </a:t>
            </a:r>
            <a:r>
              <a:rPr lang="de-DE" sz="1600" b="1" dirty="0" smtClean="0"/>
              <a:t>Life Batterien in Lünen ans Netz</a:t>
            </a:r>
            <a:endParaRPr lang="de-DE" sz="1600" b="1" dirty="0"/>
          </a:p>
          <a:p>
            <a:pPr lvl="0"/>
            <a:r>
              <a:rPr lang="de-DE" sz="1600" b="1" dirty="0"/>
              <a:t>Gebrauchte Elektrofahrzeugbatterien gleichen Schwankungen im deutschen Stromnetz aus</a:t>
            </a:r>
          </a:p>
          <a:p>
            <a:pPr lvl="0"/>
            <a:r>
              <a:rPr lang="de-DE" sz="1600" b="1" dirty="0" smtClean="0"/>
              <a:t>In </a:t>
            </a:r>
            <a:r>
              <a:rPr lang="de-DE" sz="1600" b="1" dirty="0"/>
              <a:t>Zusammenarbeit zwischen Daimler, The Mobility House, GETEC und REMONDIS </a:t>
            </a:r>
            <a:r>
              <a:rPr lang="de-DE" sz="1600" b="1" dirty="0" smtClean="0"/>
              <a:t>wird der </a:t>
            </a:r>
            <a:r>
              <a:rPr lang="de-DE" sz="1600" b="1" dirty="0"/>
              <a:t>Kreislauf der </a:t>
            </a:r>
            <a:r>
              <a:rPr lang="de-DE" sz="1600" b="1" dirty="0" smtClean="0"/>
              <a:t>Batterie-Wertschöpfung vervollständigt</a:t>
            </a:r>
            <a:endParaRPr lang="de-DE" sz="1600" b="1" dirty="0"/>
          </a:p>
          <a:p>
            <a:pPr marL="0" indent="0">
              <a:buNone/>
            </a:pPr>
            <a:endParaRPr lang="de-DE" sz="1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949792"/>
            <a:ext cx="4104456" cy="1897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080" y="2951202"/>
            <a:ext cx="3318872" cy="1870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bgerundetes Rechteck 6"/>
          <p:cNvSpPr/>
          <p:nvPr/>
        </p:nvSpPr>
        <p:spPr>
          <a:xfrm>
            <a:off x="1287037" y="86950"/>
            <a:ext cx="7552396" cy="615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3000" b="1" dirty="0">
                <a:solidFill>
                  <a:srgbClr val="00366C"/>
                </a:solidFill>
              </a:rPr>
              <a:t>Projekte – Lünen 13 MWh /  15 MW</a:t>
            </a:r>
          </a:p>
        </p:txBody>
      </p:sp>
    </p:spTree>
    <p:extLst>
      <p:ext uri="{BB962C8B-B14F-4D97-AF65-F5344CB8AC3E}">
        <p14:creationId xmlns:p14="http://schemas.microsoft.com/office/powerpoint/2010/main" val="57261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65" y="800294"/>
            <a:ext cx="7594870" cy="4272114"/>
          </a:xfrm>
          <a:prstGeom prst="rect">
            <a:avLst/>
          </a:prstGeom>
        </p:spPr>
      </p:pic>
      <p:sp>
        <p:nvSpPr>
          <p:cNvPr id="4" name="Abgerundetes Rechteck 3"/>
          <p:cNvSpPr/>
          <p:nvPr/>
        </p:nvSpPr>
        <p:spPr>
          <a:xfrm>
            <a:off x="1287037" y="86950"/>
            <a:ext cx="7552396" cy="615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2400" b="1" dirty="0">
                <a:solidFill>
                  <a:srgbClr val="00366C"/>
                </a:solidFill>
              </a:rPr>
              <a:t>Projekte – </a:t>
            </a:r>
            <a:r>
              <a:rPr lang="de-DE" sz="2400" b="1" dirty="0" err="1">
                <a:solidFill>
                  <a:srgbClr val="00366C"/>
                </a:solidFill>
              </a:rPr>
              <a:t>Enercity</a:t>
            </a:r>
            <a:r>
              <a:rPr lang="de-DE" sz="2400" b="1" dirty="0">
                <a:solidFill>
                  <a:srgbClr val="00366C"/>
                </a:solidFill>
              </a:rPr>
              <a:t> Hannover 20 MVA 17,5 MWh</a:t>
            </a:r>
          </a:p>
        </p:txBody>
      </p:sp>
    </p:spTree>
    <p:extLst>
      <p:ext uri="{BB962C8B-B14F-4D97-AF65-F5344CB8AC3E}">
        <p14:creationId xmlns:p14="http://schemas.microsoft.com/office/powerpoint/2010/main" val="387974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153" y="676275"/>
            <a:ext cx="7184572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662" y="3194185"/>
            <a:ext cx="825198" cy="1942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096" y="4705295"/>
            <a:ext cx="1420813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bgerundetes Rechteck 6"/>
          <p:cNvSpPr/>
          <p:nvPr/>
        </p:nvSpPr>
        <p:spPr>
          <a:xfrm>
            <a:off x="1287037" y="86950"/>
            <a:ext cx="7552396" cy="615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2400" b="1" dirty="0">
                <a:solidFill>
                  <a:srgbClr val="00366C"/>
                </a:solidFill>
              </a:rPr>
              <a:t>Projekte – </a:t>
            </a:r>
            <a:r>
              <a:rPr lang="de-DE" sz="2400" b="1" dirty="0" err="1">
                <a:solidFill>
                  <a:srgbClr val="00366C"/>
                </a:solidFill>
              </a:rPr>
              <a:t>Enercity</a:t>
            </a:r>
            <a:r>
              <a:rPr lang="de-DE" sz="2400" b="1" dirty="0">
                <a:solidFill>
                  <a:srgbClr val="00366C"/>
                </a:solidFill>
              </a:rPr>
              <a:t> Hannover 20 MVA 17,5 MWh</a:t>
            </a:r>
          </a:p>
        </p:txBody>
      </p:sp>
    </p:spTree>
    <p:extLst>
      <p:ext uri="{BB962C8B-B14F-4D97-AF65-F5344CB8AC3E}">
        <p14:creationId xmlns:p14="http://schemas.microsoft.com/office/powerpoint/2010/main" val="119197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398" y="796913"/>
            <a:ext cx="6148610" cy="43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510" y="4712657"/>
            <a:ext cx="674254" cy="379424"/>
          </a:xfrm>
          <a:prstGeom prst="rect">
            <a:avLst/>
          </a:prstGeom>
        </p:spPr>
      </p:pic>
      <p:sp>
        <p:nvSpPr>
          <p:cNvPr id="47" name="Inhaltsplatzhalter 1"/>
          <p:cNvSpPr txBox="1">
            <a:spLocks/>
          </p:cNvSpPr>
          <p:nvPr/>
        </p:nvSpPr>
        <p:spPr>
          <a:xfrm>
            <a:off x="-2034" y="637562"/>
            <a:ext cx="5243737" cy="476260"/>
          </a:xfrm>
          <a:prstGeom prst="rect">
            <a:avLst/>
          </a:prstGeom>
        </p:spPr>
        <p:txBody>
          <a:bodyPr/>
          <a:lstStyle>
            <a:lvl1pPr marL="538163" indent="-357188" algn="l" defTabSz="86378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3763" indent="-350838" algn="l" defTabSz="86378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4125" indent="-360363" algn="l" defTabSz="86378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16075" indent="-361950" algn="l" defTabSz="863780" rtl="0" eaLnBrk="1" latinLnBrk="0" hangingPunct="1">
              <a:spcBef>
                <a:spcPct val="20000"/>
              </a:spcBef>
              <a:buClr>
                <a:schemeClr val="tx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8025" indent="-361950" algn="l" defTabSz="863780" rtl="0" eaLnBrk="1" latinLnBrk="0" hangingPunct="1">
              <a:spcBef>
                <a:spcPct val="20000"/>
              </a:spcBef>
              <a:buClr>
                <a:schemeClr val="tx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75393" indent="-215945" algn="l" defTabSz="8637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7283" indent="-215945" algn="l" defTabSz="8637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39173" indent="-215945" algn="l" defTabSz="8637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1062" indent="-215945" algn="l" defTabSz="8637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</p:txBody>
      </p:sp>
      <p:pic>
        <p:nvPicPr>
          <p:cNvPr id="35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03" y="1113822"/>
            <a:ext cx="1882370" cy="941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70470"/>
            <a:ext cx="2028962" cy="1231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03" y="2205972"/>
            <a:ext cx="1948040" cy="129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bgerundetes Rechteck 8"/>
          <p:cNvSpPr/>
          <p:nvPr/>
        </p:nvSpPr>
        <p:spPr>
          <a:xfrm>
            <a:off x="1287037" y="86950"/>
            <a:ext cx="7552396" cy="615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2200" b="1" dirty="0">
                <a:solidFill>
                  <a:srgbClr val="00366C"/>
                </a:solidFill>
              </a:rPr>
              <a:t>Projekte – </a:t>
            </a:r>
            <a:r>
              <a:rPr lang="it-IT" sz="2200" b="1" dirty="0">
                <a:solidFill>
                  <a:srgbClr val="00366C"/>
                </a:solidFill>
              </a:rPr>
              <a:t>6x AIC 500 </a:t>
            </a:r>
            <a:r>
              <a:rPr lang="it-IT" sz="2200" b="1" dirty="0" err="1">
                <a:solidFill>
                  <a:srgbClr val="00366C"/>
                </a:solidFill>
              </a:rPr>
              <a:t>kVA</a:t>
            </a:r>
            <a:r>
              <a:rPr lang="it-IT" sz="2200" b="1" dirty="0">
                <a:solidFill>
                  <a:srgbClr val="00366C"/>
                </a:solidFill>
              </a:rPr>
              <a:t> und 306 kWh Li-Ion Batterie</a:t>
            </a:r>
            <a:endParaRPr lang="de-DE" sz="2200" b="1" dirty="0">
              <a:solidFill>
                <a:srgbClr val="00366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20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003465" y="741130"/>
            <a:ext cx="5160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Trafo Station mit AIC 500 kVA und Li-Ion Batterie</a:t>
            </a:r>
            <a:endParaRPr lang="en-GB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51" y="813282"/>
            <a:ext cx="785813" cy="378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454" y="659692"/>
            <a:ext cx="1161183" cy="532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65" y="1191901"/>
            <a:ext cx="6871689" cy="38951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5835" y="3004457"/>
            <a:ext cx="2333210" cy="2082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bgerundetes Rechteck 8"/>
          <p:cNvSpPr/>
          <p:nvPr/>
        </p:nvSpPr>
        <p:spPr>
          <a:xfrm>
            <a:off x="1287037" y="86950"/>
            <a:ext cx="7552396" cy="615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2200" b="1" dirty="0">
                <a:solidFill>
                  <a:srgbClr val="00366C"/>
                </a:solidFill>
              </a:rPr>
              <a:t>Projekte – </a:t>
            </a:r>
            <a:r>
              <a:rPr lang="it-IT" sz="2200" b="1" dirty="0">
                <a:solidFill>
                  <a:srgbClr val="00366C"/>
                </a:solidFill>
              </a:rPr>
              <a:t>6</a:t>
            </a:r>
            <a:r>
              <a:rPr lang="it-IT" sz="2200" b="1" dirty="0" smtClean="0">
                <a:solidFill>
                  <a:srgbClr val="00366C"/>
                </a:solidFill>
              </a:rPr>
              <a:t>x </a:t>
            </a:r>
            <a:r>
              <a:rPr lang="it-IT" sz="2200" b="1" dirty="0">
                <a:solidFill>
                  <a:srgbClr val="00366C"/>
                </a:solidFill>
              </a:rPr>
              <a:t>AIC 500 </a:t>
            </a:r>
            <a:r>
              <a:rPr lang="it-IT" sz="2200" b="1" dirty="0" err="1">
                <a:solidFill>
                  <a:srgbClr val="00366C"/>
                </a:solidFill>
              </a:rPr>
              <a:t>kVA</a:t>
            </a:r>
            <a:r>
              <a:rPr lang="it-IT" sz="2200" b="1" dirty="0">
                <a:solidFill>
                  <a:srgbClr val="00366C"/>
                </a:solidFill>
              </a:rPr>
              <a:t> und 306 kWh Li-Ion Batterie</a:t>
            </a:r>
            <a:endParaRPr lang="de-DE" sz="2200" b="1" dirty="0">
              <a:solidFill>
                <a:srgbClr val="00366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78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3146326" y="3790952"/>
            <a:ext cx="5073486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400" b="1" dirty="0">
                <a:latin typeface="Calibri" panose="020F0502020204030204" pitchFamily="34" charset="0"/>
              </a:rPr>
              <a:t>TÜV SÜD :</a:t>
            </a:r>
            <a:r>
              <a:rPr lang="de-DE" altLang="de-DE" sz="1400" dirty="0">
                <a:latin typeface="Calibri" panose="020F0502020204030204" pitchFamily="34" charset="0"/>
              </a:rPr>
              <a:t>             DIN EN ISO 9001</a:t>
            </a:r>
          </a:p>
          <a:p>
            <a:pPr eaLnBrk="1" hangingPunct="1"/>
            <a:r>
              <a:rPr lang="de-DE" altLang="de-DE" sz="1400" b="1" dirty="0">
                <a:latin typeface="Calibri" panose="020F0502020204030204" pitchFamily="34" charset="0"/>
              </a:rPr>
              <a:t>TÜV SÜD :            </a:t>
            </a:r>
            <a:r>
              <a:rPr lang="de-DE" altLang="de-DE" sz="1400" dirty="0">
                <a:latin typeface="Calibri" panose="020F0502020204030204" pitchFamily="34" charset="0"/>
              </a:rPr>
              <a:t> DIN EN ISO 14001</a:t>
            </a:r>
          </a:p>
          <a:p>
            <a:pPr eaLnBrk="1" hangingPunct="1"/>
            <a:r>
              <a:rPr lang="de-DE" altLang="de-DE" sz="1400" b="1" dirty="0">
                <a:latin typeface="Calibri" panose="020F0502020204030204" pitchFamily="34" charset="0"/>
              </a:rPr>
              <a:t>Deutsche Bahn :</a:t>
            </a:r>
            <a:r>
              <a:rPr lang="de-DE" altLang="de-DE" sz="1400" dirty="0">
                <a:latin typeface="Calibri" panose="020F0502020204030204" pitchFamily="34" charset="0"/>
              </a:rPr>
              <a:t>  Q1-Lieferant</a:t>
            </a:r>
          </a:p>
          <a:p>
            <a:pPr eaLnBrk="1" hangingPunct="1"/>
            <a:r>
              <a:rPr lang="de-DE" altLang="de-DE" sz="1400" dirty="0">
                <a:latin typeface="Calibri" panose="020F0502020204030204" pitchFamily="34" charset="0"/>
              </a:rPr>
              <a:t>                                Outstanding </a:t>
            </a:r>
            <a:r>
              <a:rPr lang="de-DE" altLang="de-DE" sz="1400" dirty="0" err="1">
                <a:latin typeface="Calibri" panose="020F0502020204030204" pitchFamily="34" charset="0"/>
              </a:rPr>
              <a:t>Supplier</a:t>
            </a:r>
            <a:endParaRPr lang="de-DE" altLang="de-DE" sz="1400" dirty="0">
              <a:latin typeface="Calibri" panose="020F0502020204030204" pitchFamily="34" charset="0"/>
            </a:endParaRPr>
          </a:p>
          <a:p>
            <a:pPr eaLnBrk="1" hangingPunct="1"/>
            <a:r>
              <a:rPr lang="de-DE" altLang="de-DE" sz="1400" b="1" dirty="0">
                <a:latin typeface="Calibri" panose="020F0502020204030204" pitchFamily="34" charset="0"/>
              </a:rPr>
              <a:t>SIEMENS :             </a:t>
            </a:r>
            <a:r>
              <a:rPr lang="de-DE" altLang="de-DE" sz="1400" dirty="0">
                <a:latin typeface="Calibri" panose="020F0502020204030204" pitchFamily="34" charset="0"/>
              </a:rPr>
              <a:t> A </a:t>
            </a:r>
            <a:r>
              <a:rPr lang="de-DE" altLang="de-DE" sz="1400" dirty="0" err="1">
                <a:latin typeface="Calibri" panose="020F0502020204030204" pitchFamily="34" charset="0"/>
              </a:rPr>
              <a:t>Supplier</a:t>
            </a:r>
            <a:endParaRPr lang="de-DE" altLang="de-DE" sz="1400" dirty="0">
              <a:latin typeface="Calibri" panose="020F0502020204030204" pitchFamily="34" charset="0"/>
            </a:endParaRPr>
          </a:p>
        </p:txBody>
      </p:sp>
      <p:pic>
        <p:nvPicPr>
          <p:cNvPr id="23587" name="Picture 3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05" y="979197"/>
            <a:ext cx="2749227" cy="38943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758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931" y="805430"/>
            <a:ext cx="2222138" cy="29399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763" y="979195"/>
            <a:ext cx="2751137" cy="38935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Abgerundetes Rechteck 7"/>
          <p:cNvSpPr/>
          <p:nvPr/>
        </p:nvSpPr>
        <p:spPr>
          <a:xfrm>
            <a:off x="1287037" y="86950"/>
            <a:ext cx="7552396" cy="615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3000" b="1" dirty="0">
                <a:solidFill>
                  <a:srgbClr val="00366C"/>
                </a:solidFill>
              </a:rPr>
              <a:t>Zertifizierungen / Kundenaudits</a:t>
            </a:r>
          </a:p>
        </p:txBody>
      </p:sp>
    </p:spTree>
    <p:extLst>
      <p:ext uri="{BB962C8B-B14F-4D97-AF65-F5344CB8AC3E}">
        <p14:creationId xmlns:p14="http://schemas.microsoft.com/office/powerpoint/2010/main" val="200546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https://16iwyl195vvfgoqu3136p2ly-wpengine.netdna-ssl.com/wp-content/uploads/2019/05/dc040a92-eb95-44bd-984a-d9760eb8b49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95" y="1847088"/>
            <a:ext cx="507047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/>
          <p:cNvSpPr/>
          <p:nvPr/>
        </p:nvSpPr>
        <p:spPr>
          <a:xfrm>
            <a:off x="539496" y="785545"/>
            <a:ext cx="48371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err="1"/>
              <a:t>Belectric</a:t>
            </a:r>
            <a:r>
              <a:rPr lang="en-GB" b="1" dirty="0"/>
              <a:t> </a:t>
            </a:r>
            <a:r>
              <a:rPr lang="en-GB" b="1" dirty="0" err="1" smtClean="0"/>
              <a:t>installiert</a:t>
            </a:r>
            <a:r>
              <a:rPr lang="en-GB" b="1" dirty="0" smtClean="0"/>
              <a:t> </a:t>
            </a:r>
            <a:r>
              <a:rPr lang="en-GB" b="1" dirty="0" err="1" smtClean="0"/>
              <a:t>einen</a:t>
            </a:r>
            <a:r>
              <a:rPr lang="en-GB" b="1" dirty="0" smtClean="0"/>
              <a:t> </a:t>
            </a:r>
            <a:r>
              <a:rPr lang="en-GB" b="1" dirty="0"/>
              <a:t>1.9 MWh </a:t>
            </a:r>
            <a:r>
              <a:rPr lang="en-GB" b="1" dirty="0" err="1" smtClean="0"/>
              <a:t>Batteriespeicher</a:t>
            </a:r>
            <a:r>
              <a:rPr lang="en-GB" b="1" dirty="0" smtClean="0"/>
              <a:t> </a:t>
            </a:r>
            <a:r>
              <a:rPr lang="en-GB" b="1" dirty="0" err="1" smtClean="0"/>
              <a:t>für</a:t>
            </a:r>
            <a:r>
              <a:rPr lang="en-GB" b="1" dirty="0" smtClean="0"/>
              <a:t> Audi in Deutschland</a:t>
            </a:r>
            <a:endParaRPr lang="en-GB" b="1" dirty="0"/>
          </a:p>
        </p:txBody>
      </p:sp>
      <p:sp>
        <p:nvSpPr>
          <p:cNvPr id="5" name="Rechteck 4"/>
          <p:cNvSpPr/>
          <p:nvPr/>
        </p:nvSpPr>
        <p:spPr>
          <a:xfrm>
            <a:off x="5897880" y="1571036"/>
            <a:ext cx="309981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Der deutsche </a:t>
            </a:r>
            <a:r>
              <a:rPr lang="de-DE" dirty="0" smtClean="0"/>
              <a:t>EPC-Auftrag-nehmer </a:t>
            </a:r>
            <a:r>
              <a:rPr lang="de-DE" dirty="0"/>
              <a:t>baute das 1,9 MWh-Energiespeichersystem für den Autohersteller im Rahmen eines Micro-Smart-</a:t>
            </a:r>
            <a:r>
              <a:rPr lang="de-DE" dirty="0" err="1"/>
              <a:t>Grid</a:t>
            </a:r>
            <a:r>
              <a:rPr lang="de-DE" dirty="0"/>
              <a:t>-Projekts auf dem EUREF-Campus, einem grünen Innovationszentrum in Berlin</a:t>
            </a:r>
            <a:r>
              <a:rPr lang="en-GB" dirty="0" smtClean="0"/>
              <a:t>.</a:t>
            </a:r>
            <a:endParaRPr lang="en-GB" dirty="0"/>
          </a:p>
        </p:txBody>
      </p:sp>
      <p:sp>
        <p:nvSpPr>
          <p:cNvPr id="6" name="Abgerundetes Rechteck 5"/>
          <p:cNvSpPr/>
          <p:nvPr/>
        </p:nvSpPr>
        <p:spPr>
          <a:xfrm>
            <a:off x="1287037" y="86950"/>
            <a:ext cx="7552396" cy="615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3000" b="1" dirty="0">
                <a:solidFill>
                  <a:srgbClr val="00366C"/>
                </a:solidFill>
              </a:rPr>
              <a:t>Projekte – </a:t>
            </a:r>
            <a:r>
              <a:rPr lang="it-IT" sz="3000" b="1" dirty="0">
                <a:solidFill>
                  <a:srgbClr val="00366C"/>
                </a:solidFill>
              </a:rPr>
              <a:t>4x AIC 500 </a:t>
            </a:r>
            <a:r>
              <a:rPr lang="it-IT" sz="3000" b="1" dirty="0" err="1">
                <a:solidFill>
                  <a:srgbClr val="00366C"/>
                </a:solidFill>
              </a:rPr>
              <a:t>kVA</a:t>
            </a:r>
            <a:r>
              <a:rPr lang="it-IT" sz="3000" b="1" dirty="0">
                <a:solidFill>
                  <a:srgbClr val="00366C"/>
                </a:solidFill>
              </a:rPr>
              <a:t> </a:t>
            </a:r>
            <a:r>
              <a:rPr lang="it-IT" sz="3000" b="1" dirty="0" err="1">
                <a:solidFill>
                  <a:srgbClr val="00366C"/>
                </a:solidFill>
              </a:rPr>
              <a:t>Belectric</a:t>
            </a:r>
            <a:endParaRPr lang="it-IT" sz="3000" b="1" dirty="0">
              <a:solidFill>
                <a:srgbClr val="00366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65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211837" y="1032675"/>
            <a:ext cx="8229600" cy="3394472"/>
          </a:xfrm>
        </p:spPr>
        <p:txBody>
          <a:bodyPr/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2800" b="1" dirty="0" smtClean="0">
                <a:solidFill>
                  <a:srgbClr val="00366C"/>
                </a:solidFill>
              </a:rPr>
              <a:t> Firmenvorstellung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2800" b="1" dirty="0" smtClean="0">
                <a:solidFill>
                  <a:srgbClr val="00366C"/>
                </a:solidFill>
              </a:rPr>
              <a:t> </a:t>
            </a:r>
            <a:r>
              <a:rPr lang="de-DE" sz="2800" b="1" dirty="0" smtClean="0">
                <a:solidFill>
                  <a:srgbClr val="002060"/>
                </a:solidFill>
              </a:rPr>
              <a:t>Fertigungsprogramm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2800" b="1" dirty="0" smtClean="0">
                <a:solidFill>
                  <a:srgbClr val="00366C"/>
                </a:solidFill>
              </a:rPr>
              <a:t> </a:t>
            </a:r>
            <a:r>
              <a:rPr lang="de-DE" sz="2800" b="1" dirty="0" smtClean="0">
                <a:solidFill>
                  <a:srgbClr val="002060"/>
                </a:solidFill>
              </a:rPr>
              <a:t>Servicekonzept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2800" b="1" dirty="0" smtClean="0">
                <a:solidFill>
                  <a:srgbClr val="00366C"/>
                </a:solidFill>
              </a:rPr>
              <a:t> Projekte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2800" b="1" dirty="0" smtClean="0">
                <a:solidFill>
                  <a:srgbClr val="00366C"/>
                </a:solidFill>
              </a:rPr>
              <a:t> </a:t>
            </a:r>
            <a:r>
              <a:rPr lang="de-DE" sz="2800" b="1" dirty="0" smtClean="0">
                <a:solidFill>
                  <a:srgbClr val="FFC000"/>
                </a:solidFill>
              </a:rPr>
              <a:t>Gründe für Gustav Klein</a:t>
            </a:r>
            <a:endParaRPr lang="de-DE" sz="2800" b="1" dirty="0">
              <a:solidFill>
                <a:srgbClr val="FFC000"/>
              </a:solidFill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de-DE" b="1" dirty="0">
              <a:solidFill>
                <a:srgbClr val="00366C"/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3785787" y="127978"/>
            <a:ext cx="11432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2800" b="1" dirty="0" smtClean="0">
                <a:solidFill>
                  <a:srgbClr val="00366C"/>
                </a:solidFill>
              </a:rPr>
              <a:t>Inhalt</a:t>
            </a:r>
            <a:endParaRPr lang="de-DE" sz="2800" b="1" dirty="0">
              <a:solidFill>
                <a:srgbClr val="00366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725973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05606" y="714515"/>
            <a:ext cx="7640664" cy="410898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de-DE" altLang="de-DE" sz="1200" b="1" dirty="0"/>
              <a:t>Erfahrung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de-DE" altLang="de-DE" sz="1200" dirty="0"/>
              <a:t>           Mehr als 350.000 gelieferte Geräte sprechen für sich. Das Wissen unserer erfahrenen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de-DE" altLang="de-DE" sz="1200" dirty="0"/>
              <a:t>           Ingenieure stellen wir auch Ihnen gerne zur Verfügung.</a:t>
            </a:r>
            <a:br>
              <a:rPr lang="de-DE" altLang="de-DE" sz="1200" dirty="0"/>
            </a:br>
            <a:endParaRPr lang="de-DE" altLang="de-DE" sz="1200" dirty="0"/>
          </a:p>
          <a:p>
            <a:pPr eaLnBrk="1" hangingPunct="1">
              <a:lnSpc>
                <a:spcPct val="80000"/>
              </a:lnSpc>
            </a:pPr>
            <a:r>
              <a:rPr lang="de-DE" altLang="de-DE" sz="1200" b="1" dirty="0"/>
              <a:t>Zuverlässigkeit unserer Produkte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de-DE" altLang="de-DE" sz="1200" dirty="0"/>
              <a:t>          Jahrzehntelange, praktische Erfahrung durch den Einsatz in sicherheitsrelevanten Bereichen bei Bahn,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de-DE" altLang="de-DE" sz="1200" dirty="0"/>
              <a:t>          Kraftwerken , Telekom,  Krankenhäuser und Industrie stehen für höchste Zuverlässigkeit und Qualität.</a:t>
            </a:r>
            <a:br>
              <a:rPr lang="de-DE" altLang="de-DE" sz="1200" dirty="0"/>
            </a:br>
            <a:endParaRPr lang="de-DE" altLang="de-DE" sz="1200" dirty="0"/>
          </a:p>
          <a:p>
            <a:pPr eaLnBrk="1" hangingPunct="1">
              <a:lnSpc>
                <a:spcPct val="80000"/>
              </a:lnSpc>
            </a:pPr>
            <a:r>
              <a:rPr lang="de-DE" altLang="de-DE" sz="1200" b="1" dirty="0"/>
              <a:t>Kompetenz in Beratung und Betreuung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de-DE" altLang="de-DE" sz="1200" b="1" dirty="0"/>
              <a:t>          </a:t>
            </a:r>
            <a:r>
              <a:rPr lang="de-DE" altLang="de-DE" sz="1200" dirty="0"/>
              <a:t>Von der Anfrage bis zum After-</a:t>
            </a:r>
            <a:r>
              <a:rPr lang="de-DE" altLang="de-DE" sz="1200" dirty="0" err="1"/>
              <a:t>Sales</a:t>
            </a:r>
            <a:r>
              <a:rPr lang="de-DE" altLang="de-DE" sz="1200" dirty="0"/>
              <a:t>-Service – SIE werden immer durch unsere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de-DE" altLang="de-DE" sz="1200" dirty="0"/>
              <a:t>          erfahrenen Ingenieure betreut.</a:t>
            </a:r>
            <a:br>
              <a:rPr lang="de-DE" altLang="de-DE" sz="1200" dirty="0"/>
            </a:br>
            <a:endParaRPr lang="de-DE" altLang="de-DE" sz="1200" dirty="0"/>
          </a:p>
          <a:p>
            <a:pPr eaLnBrk="1" hangingPunct="1">
              <a:lnSpc>
                <a:spcPct val="80000"/>
              </a:lnSpc>
            </a:pPr>
            <a:r>
              <a:rPr lang="de-DE" altLang="de-DE" sz="1200" b="1" dirty="0"/>
              <a:t>Kompetenz in Technik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de-DE" altLang="de-DE" sz="1200" b="1" dirty="0"/>
              <a:t>          </a:t>
            </a:r>
            <a:r>
              <a:rPr lang="de-DE" altLang="de-DE" sz="1200" dirty="0"/>
              <a:t>Firmeneigene Weiterentwicklungen in den Bereichen der Geräte und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de-DE" altLang="de-DE" sz="1200" dirty="0"/>
              <a:t>          Mikrocontrollertechnik, eigenes Leiterplattendesign, sowie eigene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de-DE" altLang="de-DE" sz="1200" dirty="0"/>
              <a:t>          Softwareprogrammierung heben die ständige Innovationstätigkeit hervor.</a:t>
            </a:r>
            <a:br>
              <a:rPr lang="de-DE" altLang="de-DE" sz="1200" dirty="0"/>
            </a:br>
            <a:endParaRPr lang="de-DE" altLang="de-DE" sz="1200" dirty="0"/>
          </a:p>
          <a:p>
            <a:pPr eaLnBrk="1" hangingPunct="1">
              <a:lnSpc>
                <a:spcPct val="80000"/>
              </a:lnSpc>
            </a:pPr>
            <a:r>
              <a:rPr lang="de-DE" altLang="de-DE" sz="1200" b="1" dirty="0"/>
              <a:t>Kundenspezifische Stromversorgungen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de-DE" altLang="de-DE" sz="1200" b="1" dirty="0"/>
              <a:t>          </a:t>
            </a:r>
            <a:r>
              <a:rPr lang="de-DE" altLang="de-DE" sz="1200" dirty="0"/>
              <a:t>Unsere Kompetenz für maßgeschneiderte Komplettlösungen steigt mit IHREN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de-DE" altLang="de-DE" sz="1200" dirty="0"/>
              <a:t>          spezifischen Anforderungen.</a:t>
            </a:r>
            <a:br>
              <a:rPr lang="de-DE" altLang="de-DE" sz="1200" dirty="0"/>
            </a:br>
            <a:endParaRPr lang="de-DE" altLang="de-DE" sz="1200" dirty="0"/>
          </a:p>
          <a:p>
            <a:pPr eaLnBrk="1" hangingPunct="1">
              <a:lnSpc>
                <a:spcPct val="80000"/>
              </a:lnSpc>
            </a:pPr>
            <a:r>
              <a:rPr lang="de-DE" altLang="de-DE" sz="1200" b="1" dirty="0"/>
              <a:t>After-</a:t>
            </a:r>
            <a:r>
              <a:rPr lang="de-DE" altLang="de-DE" sz="1200" b="1" dirty="0" err="1"/>
              <a:t>Sales</a:t>
            </a:r>
            <a:endParaRPr lang="de-DE" altLang="de-DE" sz="1200" b="1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de-DE" altLang="de-DE" sz="1200" b="1" dirty="0"/>
              <a:t>         </a:t>
            </a:r>
            <a:r>
              <a:rPr lang="de-DE" altLang="de-DE" sz="1200" dirty="0"/>
              <a:t>Wir garantieren Ersatzteilversorgung über 15 Jahre und Serviceleistungen in aller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de-DE" altLang="de-DE" sz="1200" dirty="0"/>
              <a:t>         Welt. Wartungsverträge und eine optimale Hotline runden den Service für SIE ab.</a:t>
            </a:r>
          </a:p>
        </p:txBody>
      </p:sp>
      <p:sp>
        <p:nvSpPr>
          <p:cNvPr id="4" name="Abgerundetes Rechteck 3"/>
          <p:cNvSpPr/>
          <p:nvPr/>
        </p:nvSpPr>
        <p:spPr>
          <a:xfrm>
            <a:off x="1287037" y="86950"/>
            <a:ext cx="7552396" cy="615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3000" b="1" dirty="0">
                <a:solidFill>
                  <a:srgbClr val="00366C"/>
                </a:solidFill>
              </a:rPr>
              <a:t>Gründe für Gustav Klein</a:t>
            </a:r>
          </a:p>
        </p:txBody>
      </p:sp>
    </p:spTree>
    <p:extLst>
      <p:ext uri="{BB962C8B-B14F-4D97-AF65-F5344CB8AC3E}">
        <p14:creationId xmlns:p14="http://schemas.microsoft.com/office/powerpoint/2010/main" val="380190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609600" y="721347"/>
            <a:ext cx="5771908" cy="300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de-DE"/>
            </a:defPPr>
            <a:lvl1pPr eaLnBrk="0" hangingPunct="0">
              <a:defRPr sz="2000" b="1">
                <a:solidFill>
                  <a:schemeClr val="accent2"/>
                </a:solidFill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de-DE" altLang="de-DE" dirty="0">
                <a:solidFill>
                  <a:srgbClr val="00366C"/>
                </a:solidFill>
              </a:rPr>
              <a:t>Zuverlässigkeit:</a:t>
            </a:r>
          </a:p>
        </p:txBody>
      </p:sp>
      <p:pic>
        <p:nvPicPr>
          <p:cNvPr id="13315" name="Picture 13" descr="R:\Transfer\Rill\vasilikos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93" y="871388"/>
            <a:ext cx="4414838" cy="27481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Gerade Verbindung mit Pfeil 2"/>
          <p:cNvCxnSpPr/>
          <p:nvPr/>
        </p:nvCxnSpPr>
        <p:spPr>
          <a:xfrm>
            <a:off x="3410477" y="1937147"/>
            <a:ext cx="917575" cy="279797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17" name="Textfeld 4"/>
          <p:cNvSpPr txBox="1">
            <a:spLocks noChangeArrowheads="1"/>
          </p:cNvSpPr>
          <p:nvPr/>
        </p:nvSpPr>
        <p:spPr bwMode="auto">
          <a:xfrm>
            <a:off x="261937" y="1011808"/>
            <a:ext cx="3403412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u="sng" dirty="0"/>
              <a:t>GK–Anlagen (Baujahr 1998):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de-DE" altLang="de-DE" dirty="0"/>
              <a:t>USV 2 x 60 kVA 1~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de-DE" altLang="de-DE" dirty="0"/>
              <a:t>2 x USV 2 x 20 kVA 1~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de-DE" altLang="de-DE" dirty="0"/>
              <a:t>6 x DC-Wandler 26 V 260 A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de-DE" altLang="de-DE" dirty="0"/>
              <a:t>3 x GR 2 x 26 V 75 A</a:t>
            </a:r>
          </a:p>
          <a:p>
            <a:pPr eaLnBrk="1" hangingPunct="1"/>
            <a:endParaRPr lang="de-DE" altLang="de-DE" dirty="0"/>
          </a:p>
          <a:p>
            <a:pPr algn="ctr" eaLnBrk="1" hangingPunct="1"/>
            <a:r>
              <a:rPr lang="de-DE" altLang="de-DE" sz="1600" b="1" dirty="0"/>
              <a:t>Nach einer kurzen Wartung waren die Anlagen von  </a:t>
            </a:r>
          </a:p>
          <a:p>
            <a:pPr algn="ctr" eaLnBrk="1" hangingPunct="1"/>
            <a:r>
              <a:rPr lang="de-DE" altLang="de-DE" sz="1600" b="1" dirty="0"/>
              <a:t>Gustav Klein </a:t>
            </a:r>
          </a:p>
          <a:p>
            <a:pPr algn="ctr" eaLnBrk="1" hangingPunct="1"/>
            <a:r>
              <a:rPr lang="de-DE" altLang="de-DE" sz="1600" b="1" dirty="0"/>
              <a:t>wieder Betriebsfähig</a:t>
            </a:r>
            <a:r>
              <a:rPr lang="de-DE" altLang="de-DE" b="1" dirty="0"/>
              <a:t>!</a:t>
            </a:r>
          </a:p>
        </p:txBody>
      </p:sp>
      <p:sp>
        <p:nvSpPr>
          <p:cNvPr id="13318" name="Rechteck 5"/>
          <p:cNvSpPr>
            <a:spLocks noChangeArrowheads="1"/>
          </p:cNvSpPr>
          <p:nvPr/>
        </p:nvSpPr>
        <p:spPr bwMode="auto">
          <a:xfrm>
            <a:off x="95251" y="3487000"/>
            <a:ext cx="8866590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de-DE" altLang="de-DE" sz="1400" u="sng" dirty="0"/>
              <a:t>Juli 2011:</a:t>
            </a:r>
            <a:r>
              <a:rPr lang="de-DE" altLang="de-DE" sz="1400" dirty="0"/>
              <a:t> </a:t>
            </a:r>
          </a:p>
          <a:p>
            <a:pPr algn="just"/>
            <a:r>
              <a:rPr lang="de-DE" altLang="de-DE" sz="1400" dirty="0"/>
              <a:t>Eine gewaltige Explosion durchzog einen zypriotische Marinestützpunkt, nachdem eine Bürste Feuer gefangen hatte, die im Schießpulverlager untergebracht war. </a:t>
            </a:r>
          </a:p>
          <a:p>
            <a:pPr algn="just"/>
            <a:r>
              <a:rPr lang="de-DE" altLang="de-DE" sz="1400" dirty="0"/>
              <a:t>Bei der Explosion wurden 12 Menschen getötet und 62 verletzt, folge dessen trat der Verteidigungsminister des Landes und der Militärchef zurück. </a:t>
            </a:r>
          </a:p>
          <a:p>
            <a:pPr algn="just"/>
            <a:r>
              <a:rPr lang="de-DE" altLang="de-DE" sz="1400" dirty="0"/>
              <a:t>Die Explosion ereignete in den frühen Morgenstunden und das Feuer erreichte Dutzende von gelagerten Behältnissen mit Schießpulver, die im Jahr 2009 von einem Iranischen Schiff nach Syrien konfisziert wurden.</a:t>
            </a:r>
          </a:p>
        </p:txBody>
      </p:sp>
      <p:sp>
        <p:nvSpPr>
          <p:cNvPr id="8" name="Abgerundetes Rechteck 7"/>
          <p:cNvSpPr/>
          <p:nvPr/>
        </p:nvSpPr>
        <p:spPr>
          <a:xfrm>
            <a:off x="1287037" y="86950"/>
            <a:ext cx="7552396" cy="615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3000" b="1" dirty="0">
                <a:solidFill>
                  <a:srgbClr val="00366C"/>
                </a:solidFill>
              </a:rPr>
              <a:t>Gründe für Gustav Klein</a:t>
            </a:r>
          </a:p>
        </p:txBody>
      </p:sp>
    </p:spTree>
    <p:extLst>
      <p:ext uri="{BB962C8B-B14F-4D97-AF65-F5344CB8AC3E}">
        <p14:creationId xmlns:p14="http://schemas.microsoft.com/office/powerpoint/2010/main" val="350698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45589" y="1086819"/>
            <a:ext cx="7858125" cy="3668417"/>
          </a:xfrm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lang="de-DE" altLang="de-DE" sz="1600" dirty="0"/>
              <a:t>ca. 90 % aller GK Module sind ohne Lüfter aufgebaut!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lang="de-DE" altLang="de-DE" sz="1600" dirty="0" err="1"/>
              <a:t>Lüfterloser</a:t>
            </a:r>
            <a:r>
              <a:rPr lang="de-DE" altLang="de-DE" sz="1600" dirty="0"/>
              <a:t> Aufbau der Industrie-Stromversorgungen möglich!</a:t>
            </a:r>
            <a:br>
              <a:rPr lang="de-DE" altLang="de-DE" sz="1600" dirty="0"/>
            </a:br>
            <a:r>
              <a:rPr lang="de-DE" altLang="de-DE" sz="1600" dirty="0"/>
              <a:t>Beispiel: 3-phasige USV mit ca. 80kVA ohne Lüfter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lang="de-DE" altLang="de-DE" sz="1600" dirty="0"/>
              <a:t>Erhöhte MTBF Werte gegenüber Ausführung mit Lüftern.</a:t>
            </a:r>
            <a:endParaRPr lang="en-US" altLang="de-DE" sz="1600" dirty="0"/>
          </a:p>
          <a:p>
            <a:pPr eaLnBrk="1" hangingPunct="1"/>
            <a:r>
              <a:rPr lang="de-DE" altLang="de-DE" sz="1600" dirty="0"/>
              <a:t>Minimierung von Service-Aufwänden (Wartungskosten):</a:t>
            </a:r>
          </a:p>
          <a:p>
            <a:pPr lvl="1" eaLnBrk="1" hangingPunct="1"/>
            <a:r>
              <a:rPr lang="de-DE" altLang="de-DE" sz="1400" dirty="0"/>
              <a:t>Filter müssen regelmäßig gewechselt werden (monatlich bis jährlich je nach Grad der Verschmutzung)</a:t>
            </a:r>
          </a:p>
          <a:p>
            <a:pPr lvl="1" eaLnBrk="1" hangingPunct="1">
              <a:spcBef>
                <a:spcPts val="0"/>
              </a:spcBef>
              <a:spcAft>
                <a:spcPts val="600"/>
              </a:spcAft>
            </a:pPr>
            <a:r>
              <a:rPr lang="de-DE" altLang="de-DE" sz="1400" dirty="0"/>
              <a:t>Lüfter müssen bei den Wartungen oder nach Anforderung getauscht werden </a:t>
            </a:r>
          </a:p>
          <a:p>
            <a:pPr eaLnBrk="1" hangingPunct="1"/>
            <a:r>
              <a:rPr lang="de-DE" altLang="de-DE" sz="1800" dirty="0"/>
              <a:t>Minimierung von Anwender-Fehlern bei der Wartung:</a:t>
            </a:r>
          </a:p>
          <a:p>
            <a:pPr lvl="1" eaLnBrk="1" hangingPunct="1"/>
            <a:r>
              <a:rPr lang="de-DE" altLang="de-DE" sz="1400" dirty="0"/>
              <a:t>60 % aller Fehler sind menschliche Fehler</a:t>
            </a:r>
          </a:p>
          <a:p>
            <a:pPr lvl="1" eaLnBrk="1" hangingPunct="1">
              <a:spcBef>
                <a:spcPts val="0"/>
              </a:spcBef>
              <a:spcAft>
                <a:spcPts val="600"/>
              </a:spcAft>
            </a:pPr>
            <a:r>
              <a:rPr lang="de-DE" altLang="de-DE" sz="1400" b="1" i="1" dirty="0"/>
              <a:t>„</a:t>
            </a:r>
            <a:r>
              <a:rPr lang="de-DE" altLang="de-DE" sz="1400" b="1" i="1" dirty="0" err="1"/>
              <a:t>never</a:t>
            </a:r>
            <a:r>
              <a:rPr lang="de-DE" altLang="de-DE" sz="1400" b="1" i="1" dirty="0"/>
              <a:t> </a:t>
            </a:r>
            <a:r>
              <a:rPr lang="de-DE" altLang="de-DE" sz="1400" b="1" i="1" dirty="0" err="1"/>
              <a:t>touch</a:t>
            </a:r>
            <a:r>
              <a:rPr lang="de-DE" altLang="de-DE" sz="1400" b="1" i="1" dirty="0"/>
              <a:t> a </a:t>
            </a:r>
            <a:r>
              <a:rPr lang="de-DE" altLang="de-DE" sz="1400" b="1" i="1" dirty="0" err="1"/>
              <a:t>running</a:t>
            </a:r>
            <a:r>
              <a:rPr lang="de-DE" altLang="de-DE" sz="1400" b="1" i="1" dirty="0"/>
              <a:t> </a:t>
            </a:r>
            <a:r>
              <a:rPr lang="de-DE" altLang="de-DE" sz="1400" b="1" i="1" dirty="0" err="1"/>
              <a:t>system</a:t>
            </a:r>
            <a:r>
              <a:rPr lang="de-DE" altLang="de-DE" sz="1400" b="1" i="1" dirty="0"/>
              <a:t>“</a:t>
            </a:r>
          </a:p>
          <a:p>
            <a:pPr lvl="1" eaLnBrk="1" hangingPunct="1">
              <a:spcBef>
                <a:spcPts val="0"/>
              </a:spcBef>
              <a:spcAft>
                <a:spcPts val="600"/>
              </a:spcAft>
            </a:pPr>
            <a:endParaRPr lang="de-DE" altLang="de-DE" sz="1400" b="1" i="1" dirty="0"/>
          </a:p>
          <a:p>
            <a:pPr marL="0" indent="0" eaLnBrk="1" hangingPunct="1">
              <a:spcBef>
                <a:spcPts val="0"/>
              </a:spcBef>
              <a:spcAft>
                <a:spcPts val="600"/>
              </a:spcAft>
              <a:buNone/>
            </a:pPr>
            <a:r>
              <a:rPr lang="de-DE" altLang="de-DE" sz="1800" b="1" i="1" dirty="0"/>
              <a:t>„</a:t>
            </a:r>
            <a:r>
              <a:rPr lang="de-DE" altLang="de-DE" sz="1800" b="1" i="1" dirty="0" err="1"/>
              <a:t>keep</a:t>
            </a:r>
            <a:r>
              <a:rPr lang="de-DE" altLang="de-DE" sz="1800" b="1" i="1" dirty="0"/>
              <a:t> </a:t>
            </a:r>
            <a:r>
              <a:rPr lang="de-DE" altLang="de-DE" sz="1800" b="1" i="1" dirty="0" err="1"/>
              <a:t>it</a:t>
            </a:r>
            <a:r>
              <a:rPr lang="de-DE" altLang="de-DE" sz="1800" b="1" i="1" dirty="0"/>
              <a:t> simple“ 	</a:t>
            </a:r>
            <a:r>
              <a:rPr lang="de-DE" altLang="de-DE" sz="1800" b="1" i="1" dirty="0">
                <a:sym typeface="Wingdings" panose="05000000000000000000" pitchFamily="2" charset="2"/>
              </a:rPr>
              <a:t> Für kritische Anwendungen werden Anlagen ohne 		    Lüfter empfohlen!</a:t>
            </a:r>
            <a:endParaRPr lang="de-DE" altLang="de-DE" sz="1800" b="1" i="1" dirty="0"/>
          </a:p>
          <a:p>
            <a:pPr marL="457200" lvl="1" indent="0" eaLnBrk="1" hangingPunct="1">
              <a:buNone/>
            </a:pPr>
            <a:endParaRPr lang="de-DE" altLang="de-DE" sz="1400" dirty="0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88992" y="759352"/>
            <a:ext cx="6802222" cy="300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de-DE"/>
            </a:defPPr>
            <a:lvl1pPr eaLnBrk="0" hangingPunct="0">
              <a:defRPr sz="2000" b="1">
                <a:solidFill>
                  <a:schemeClr val="accent2"/>
                </a:solidFill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de-DE" altLang="de-DE" dirty="0">
                <a:solidFill>
                  <a:srgbClr val="00366C"/>
                </a:solidFill>
              </a:rPr>
              <a:t>Ausführung der Stromversorgungen ohne Lüfter:</a:t>
            </a:r>
          </a:p>
        </p:txBody>
      </p:sp>
      <p:sp>
        <p:nvSpPr>
          <p:cNvPr id="5" name="Abgerundetes Rechteck 4"/>
          <p:cNvSpPr/>
          <p:nvPr/>
        </p:nvSpPr>
        <p:spPr>
          <a:xfrm>
            <a:off x="1287037" y="86950"/>
            <a:ext cx="7552396" cy="615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3000" b="1" dirty="0">
                <a:solidFill>
                  <a:srgbClr val="00366C"/>
                </a:solidFill>
              </a:rPr>
              <a:t>Gründe für Gustav Klein</a:t>
            </a:r>
          </a:p>
        </p:txBody>
      </p:sp>
    </p:spTree>
    <p:extLst>
      <p:ext uri="{BB962C8B-B14F-4D97-AF65-F5344CB8AC3E}">
        <p14:creationId xmlns:p14="http://schemas.microsoft.com/office/powerpoint/2010/main" val="365529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7840" y="1214680"/>
            <a:ext cx="7858125" cy="3668417"/>
          </a:xfrm>
        </p:spPr>
        <p:txBody>
          <a:bodyPr/>
          <a:lstStyle/>
          <a:p>
            <a:pPr eaLnBrk="1" hangingPunct="1"/>
            <a:r>
              <a:rPr lang="de-DE" altLang="de-DE" sz="1800" dirty="0"/>
              <a:t>Merkmal: einfache Konfiguration, wenige Leistungsteile, gleiche Kühlung für alle Teile</a:t>
            </a:r>
          </a:p>
          <a:p>
            <a:pPr eaLnBrk="1" hangingPunct="1"/>
            <a:r>
              <a:rPr lang="de-DE" altLang="de-DE" sz="1800" dirty="0"/>
              <a:t>Kühlkörper für Leistungshalbleiter</a:t>
            </a:r>
          </a:p>
          <a:p>
            <a:pPr eaLnBrk="1" hangingPunct="1"/>
            <a:r>
              <a:rPr lang="de-DE" altLang="de-DE" sz="1800" dirty="0"/>
              <a:t>Große Oberfläche der Kühlkörper</a:t>
            </a:r>
          </a:p>
          <a:p>
            <a:pPr eaLnBrk="1" hangingPunct="1"/>
            <a:r>
              <a:rPr lang="de-DE" altLang="de-DE" sz="1800" dirty="0"/>
              <a:t>Senkrechter Einbau</a:t>
            </a:r>
          </a:p>
          <a:p>
            <a:pPr eaLnBrk="1" hangingPunct="1"/>
            <a:r>
              <a:rPr lang="de-DE" altLang="de-DE" sz="1800" dirty="0"/>
              <a:t>Niedriger Luftstromwiderstand</a:t>
            </a:r>
          </a:p>
          <a:p>
            <a:pPr eaLnBrk="1" hangingPunct="1"/>
            <a:r>
              <a:rPr lang="de-DE" altLang="de-DE" sz="1800" dirty="0"/>
              <a:t>Niedriger </a:t>
            </a:r>
            <a:r>
              <a:rPr lang="de-DE" altLang="de-DE" sz="1800" dirty="0" err="1"/>
              <a:t>Einfluß</a:t>
            </a:r>
            <a:r>
              <a:rPr lang="de-DE" altLang="de-DE" sz="1800" dirty="0"/>
              <a:t> des thermischen Widerstands</a:t>
            </a:r>
          </a:p>
          <a:p>
            <a:pPr eaLnBrk="1" hangingPunct="1"/>
            <a:r>
              <a:rPr lang="de-DE" altLang="de-DE" sz="1800" dirty="0"/>
              <a:t>Niedrige Luftgeschwindigkeiten</a:t>
            </a:r>
          </a:p>
          <a:p>
            <a:pPr eaLnBrk="1" hangingPunct="1"/>
            <a:r>
              <a:rPr lang="de-DE" altLang="de-DE" sz="1800" dirty="0"/>
              <a:t>Spezifische Ausführung der Trafos und Drosseln</a:t>
            </a:r>
          </a:p>
          <a:p>
            <a:pPr eaLnBrk="1" hangingPunct="1"/>
            <a:r>
              <a:rPr lang="de-DE" altLang="de-DE" sz="1800" dirty="0"/>
              <a:t>Luft innerhalb der Windungen</a:t>
            </a:r>
          </a:p>
          <a:p>
            <a:pPr eaLnBrk="1" hangingPunct="1"/>
            <a:r>
              <a:rPr lang="de-DE" altLang="de-DE" sz="1800" dirty="0"/>
              <a:t>Laminarer Luftstrom</a:t>
            </a:r>
          </a:p>
          <a:p>
            <a:pPr eaLnBrk="1" hangingPunct="1"/>
            <a:r>
              <a:rPr lang="de-DE" altLang="de-DE" sz="1800" dirty="0"/>
              <a:t>Niedrige Temperaturunterschiede bei den Kühlkörpern</a:t>
            </a:r>
          </a:p>
          <a:p>
            <a:pPr eaLnBrk="1" hangingPunct="1"/>
            <a:endParaRPr lang="en-US" altLang="de-DE" sz="1800" dirty="0"/>
          </a:p>
          <a:p>
            <a:pPr eaLnBrk="1" hangingPunct="1">
              <a:buFont typeface="Symbol" pitchFamily="18" charset="2"/>
              <a:buChar char="-"/>
            </a:pPr>
            <a:endParaRPr lang="en-US" altLang="de-DE" sz="2000" dirty="0"/>
          </a:p>
          <a:p>
            <a:pPr eaLnBrk="1" hangingPunct="1"/>
            <a:endParaRPr lang="en-US" altLang="de-DE" sz="2000" dirty="0"/>
          </a:p>
        </p:txBody>
      </p:sp>
      <p:grpSp>
        <p:nvGrpSpPr>
          <p:cNvPr id="2" name="Gruppieren 1"/>
          <p:cNvGrpSpPr/>
          <p:nvPr/>
        </p:nvGrpSpPr>
        <p:grpSpPr>
          <a:xfrm>
            <a:off x="6377352" y="1508997"/>
            <a:ext cx="2357438" cy="3034427"/>
            <a:chOff x="6286500" y="2151063"/>
            <a:chExt cx="2357438" cy="3398837"/>
          </a:xfrm>
        </p:grpSpPr>
        <p:pic>
          <p:nvPicPr>
            <p:cNvPr id="39938" name="Picture 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6500" y="2151063"/>
              <a:ext cx="2357438" cy="3398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Gestreifter Pfeil nach rechts 3"/>
            <p:cNvSpPr/>
            <p:nvPr/>
          </p:nvSpPr>
          <p:spPr>
            <a:xfrm rot="16200000">
              <a:off x="6530182" y="4698206"/>
              <a:ext cx="647700" cy="427037"/>
            </a:xfrm>
            <a:prstGeom prst="stripedRightArrow">
              <a:avLst>
                <a:gd name="adj1" fmla="val 50000"/>
                <a:gd name="adj2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" name="Gestreifter Pfeil nach rechts 4"/>
            <p:cNvSpPr/>
            <p:nvPr/>
          </p:nvSpPr>
          <p:spPr>
            <a:xfrm rot="16200000">
              <a:off x="6520657" y="2478881"/>
              <a:ext cx="647700" cy="427037"/>
            </a:xfrm>
            <a:prstGeom prst="stripedRightArrow">
              <a:avLst>
                <a:gd name="adj1" fmla="val 50000"/>
                <a:gd name="adj2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88992" y="806977"/>
            <a:ext cx="5771908" cy="300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de-DE"/>
            </a:defPPr>
            <a:lvl1pPr eaLnBrk="0" hangingPunct="0">
              <a:defRPr sz="2000" b="1">
                <a:solidFill>
                  <a:schemeClr val="accent2"/>
                </a:solidFill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de-DE" altLang="de-DE" dirty="0">
                <a:solidFill>
                  <a:srgbClr val="00366C"/>
                </a:solidFill>
              </a:rPr>
              <a:t>Luftkühlung durch Konvektion:</a:t>
            </a:r>
          </a:p>
        </p:txBody>
      </p:sp>
      <p:sp>
        <p:nvSpPr>
          <p:cNvPr id="9" name="Abgerundetes Rechteck 8"/>
          <p:cNvSpPr/>
          <p:nvPr/>
        </p:nvSpPr>
        <p:spPr>
          <a:xfrm>
            <a:off x="1287037" y="86950"/>
            <a:ext cx="7552396" cy="615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3000" b="1" dirty="0">
                <a:solidFill>
                  <a:srgbClr val="00366C"/>
                </a:solidFill>
              </a:rPr>
              <a:t>Gründe für Gustav Klein</a:t>
            </a:r>
          </a:p>
        </p:txBody>
      </p:sp>
    </p:spTree>
    <p:extLst>
      <p:ext uri="{BB962C8B-B14F-4D97-AF65-F5344CB8AC3E}">
        <p14:creationId xmlns:p14="http://schemas.microsoft.com/office/powerpoint/2010/main" val="241705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2704430" y="1129358"/>
            <a:ext cx="2247900" cy="37290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131736" y="728400"/>
            <a:ext cx="99536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2400" b="1" dirty="0">
                <a:solidFill>
                  <a:srgbClr val="00366C"/>
                </a:solidFill>
              </a:rPr>
              <a:t>Übersichtliche Anzeige und leichte Fehlererkennung:</a:t>
            </a:r>
          </a:p>
        </p:txBody>
      </p:sp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418" y="2516730"/>
            <a:ext cx="2256312" cy="1540919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WR"/>
          <p:cNvPicPr>
            <a:picLocks noChangeAspect="1" noChangeArrowheads="1"/>
          </p:cNvPicPr>
          <p:nvPr/>
        </p:nvPicPr>
        <p:blipFill>
          <a:blip r:embed="rId4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62" y="1297901"/>
            <a:ext cx="2444563" cy="3845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hteck 10"/>
          <p:cNvSpPr/>
          <p:nvPr/>
        </p:nvSpPr>
        <p:spPr>
          <a:xfrm>
            <a:off x="2178669" y="1190065"/>
            <a:ext cx="2152650" cy="39534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6086" name="Textfeld 8"/>
          <p:cNvSpPr txBox="1">
            <a:spLocks noChangeArrowheads="1"/>
          </p:cNvSpPr>
          <p:nvPr/>
        </p:nvSpPr>
        <p:spPr bwMode="auto">
          <a:xfrm>
            <a:off x="2314245" y="1450181"/>
            <a:ext cx="6279485" cy="3939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600" dirty="0"/>
              <a:t>USV, Gleichrichter Typ 3811 und Wechselrichter Typ 5080/81 verfügen über:</a:t>
            </a:r>
          </a:p>
          <a:p>
            <a:pPr eaLnBrk="1" hangingPunct="1"/>
            <a:endParaRPr lang="de-DE" altLang="de-DE" sz="1600" dirty="0"/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de-DE" altLang="de-DE" sz="1600" dirty="0"/>
              <a:t>separate Einschübe mit individuellen Mikroprozessoren für:</a:t>
            </a:r>
          </a:p>
          <a:p>
            <a:pPr marL="1028700" lvl="1" eaLnBrk="1" hangingPunct="1">
              <a:buFont typeface="Arial" panose="020B0604020202020204" pitchFamily="34" charset="0"/>
              <a:buChar char="•"/>
            </a:pPr>
            <a:r>
              <a:rPr lang="de-DE" altLang="de-DE" sz="1600" dirty="0"/>
              <a:t>Gleichrichtersteuerung</a:t>
            </a:r>
          </a:p>
          <a:p>
            <a:pPr marL="1028700" lvl="1" eaLnBrk="1" hangingPunct="1">
              <a:buFont typeface="Arial" panose="020B0604020202020204" pitchFamily="34" charset="0"/>
              <a:buChar char="•"/>
            </a:pPr>
            <a:r>
              <a:rPr lang="de-DE" altLang="de-DE" sz="1600" dirty="0"/>
              <a:t>Wechselrichtersteuerung</a:t>
            </a:r>
          </a:p>
          <a:p>
            <a:pPr marL="1028700" lvl="1" eaLnBrk="1" hangingPunct="1">
              <a:buFont typeface="Arial" panose="020B0604020202020204" pitchFamily="34" charset="0"/>
              <a:buChar char="•"/>
            </a:pPr>
            <a:r>
              <a:rPr lang="de-DE" altLang="de-DE" sz="1600" dirty="0" err="1"/>
              <a:t>Bypasssteuerung</a:t>
            </a:r>
            <a:endParaRPr lang="de-DE" altLang="de-DE" sz="1600" dirty="0"/>
          </a:p>
          <a:p>
            <a:pPr marL="1028700" lvl="1" eaLnBrk="1" hangingPunct="1">
              <a:buFont typeface="Arial" panose="020B0604020202020204" pitchFamily="34" charset="0"/>
              <a:buChar char="•"/>
            </a:pPr>
            <a:endParaRPr lang="de-DE" altLang="de-DE" sz="1600" dirty="0"/>
          </a:p>
          <a:p>
            <a:pPr marL="1028700" lvl="1" eaLnBrk="1" hangingPunct="1">
              <a:buFont typeface="Arial" panose="020B0604020202020204" pitchFamily="34" charset="0"/>
              <a:buChar char="•"/>
            </a:pPr>
            <a:endParaRPr lang="de-DE" altLang="de-DE" sz="1600" dirty="0"/>
          </a:p>
          <a:p>
            <a:pPr marL="1028700" lvl="1" eaLnBrk="1" hangingPunct="1">
              <a:buFont typeface="Arial" panose="020B0604020202020204" pitchFamily="34" charset="0"/>
              <a:buChar char="•"/>
            </a:pPr>
            <a:endParaRPr lang="de-DE" altLang="de-DE" sz="800" dirty="0"/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de-DE" altLang="de-DE" sz="1600" dirty="0"/>
              <a:t>Touchscreen Display, inkl.:</a:t>
            </a:r>
          </a:p>
          <a:p>
            <a:pPr marL="1028700" lvl="1" eaLnBrk="1" hangingPunct="1">
              <a:buFont typeface="Arial" panose="020B0604020202020204" pitchFamily="34" charset="0"/>
              <a:buChar char="•"/>
            </a:pPr>
            <a:r>
              <a:rPr lang="de-DE" altLang="de-DE" sz="1600" dirty="0"/>
              <a:t>3 passwortgeschützte Benutzergruppen</a:t>
            </a:r>
          </a:p>
          <a:p>
            <a:pPr marL="1028700" lvl="1" eaLnBrk="1" hangingPunct="1">
              <a:buFont typeface="Arial" panose="020B0604020202020204" pitchFamily="34" charset="0"/>
              <a:buChar char="•"/>
            </a:pPr>
            <a:r>
              <a:rPr lang="de-DE" altLang="de-DE" sz="1600" dirty="0"/>
              <a:t>Fehlerringspeicher für 512 Ereignisse</a:t>
            </a:r>
          </a:p>
          <a:p>
            <a:pPr marL="1028700" lvl="1" eaLnBrk="1" hangingPunct="1">
              <a:buFont typeface="Arial" panose="020B0604020202020204" pitchFamily="34" charset="0"/>
              <a:buChar char="•"/>
            </a:pPr>
            <a:r>
              <a:rPr lang="de-DE" altLang="de-DE" sz="1600" dirty="0"/>
              <a:t>Notfunktion (Betrieb ohne Display möglich!)</a:t>
            </a:r>
          </a:p>
          <a:p>
            <a:pPr marL="1028700" lvl="1" eaLnBrk="1" hangingPunct="1">
              <a:buFont typeface="Arial" panose="020B0604020202020204" pitchFamily="34" charset="0"/>
              <a:buChar char="•"/>
            </a:pPr>
            <a:r>
              <a:rPr lang="de-DE" altLang="de-DE" sz="1600" dirty="0"/>
              <a:t>Kundenspezifische Parametriermöglichkeiten</a:t>
            </a:r>
          </a:p>
          <a:p>
            <a:pPr eaLnBrk="1" hangingPunct="1"/>
            <a:endParaRPr lang="de-DE" altLang="de-DE" dirty="0"/>
          </a:p>
        </p:txBody>
      </p:sp>
      <p:sp>
        <p:nvSpPr>
          <p:cNvPr id="2" name="Rechteck 1"/>
          <p:cNvSpPr/>
          <p:nvPr/>
        </p:nvSpPr>
        <p:spPr>
          <a:xfrm>
            <a:off x="346260" y="1297901"/>
            <a:ext cx="1823213" cy="3438525"/>
          </a:xfrm>
          <a:prstGeom prst="rect">
            <a:avLst/>
          </a:prstGeom>
          <a:noFill/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Abgerundetes Rechteck 11"/>
          <p:cNvSpPr/>
          <p:nvPr/>
        </p:nvSpPr>
        <p:spPr>
          <a:xfrm>
            <a:off x="1287037" y="86950"/>
            <a:ext cx="7552396" cy="615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3000" b="1" dirty="0">
                <a:solidFill>
                  <a:srgbClr val="00366C"/>
                </a:solidFill>
              </a:rPr>
              <a:t>Gründe für Gustav Klein</a:t>
            </a:r>
          </a:p>
        </p:txBody>
      </p:sp>
    </p:spTree>
    <p:extLst>
      <p:ext uri="{BB962C8B-B14F-4D97-AF65-F5344CB8AC3E}">
        <p14:creationId xmlns:p14="http://schemas.microsoft.com/office/powerpoint/2010/main" val="199904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1234440" y="586740"/>
            <a:ext cx="7635240" cy="144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2400" b="1" dirty="0">
              <a:solidFill>
                <a:srgbClr val="00366C"/>
              </a:solidFill>
            </a:endParaRPr>
          </a:p>
        </p:txBody>
      </p:sp>
      <p:pic>
        <p:nvPicPr>
          <p:cNvPr id="13314" name="Picture 2" descr="Q:\Marketing\Bild Schloß Neuschwanstein\Kin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4452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277813" y="0"/>
            <a:ext cx="8675687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 err="1">
                <a:solidFill>
                  <a:srgbClr val="00366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Besuchen</a:t>
            </a:r>
            <a:r>
              <a:rPr lang="en-US" sz="2800" b="1" dirty="0">
                <a:solidFill>
                  <a:srgbClr val="00366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</a:t>
            </a:r>
            <a:r>
              <a:rPr lang="en-US" sz="2800" b="1" dirty="0" err="1">
                <a:solidFill>
                  <a:srgbClr val="00366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Sie</a:t>
            </a:r>
            <a:r>
              <a:rPr lang="en-US" sz="2800" b="1" dirty="0">
                <a:solidFill>
                  <a:srgbClr val="00366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</a:t>
            </a:r>
            <a:r>
              <a:rPr lang="en-US" sz="2800" b="1" dirty="0" err="1">
                <a:solidFill>
                  <a:srgbClr val="00366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uns</a:t>
            </a:r>
            <a:r>
              <a:rPr lang="en-US" sz="2800" b="1" dirty="0">
                <a:solidFill>
                  <a:srgbClr val="00366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</a:t>
            </a:r>
          </a:p>
          <a:p>
            <a:pPr algn="ctr">
              <a:defRPr/>
            </a:pPr>
            <a:r>
              <a:rPr lang="en-US" sz="2800" b="1" dirty="0">
                <a:solidFill>
                  <a:srgbClr val="00366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und </a:t>
            </a:r>
            <a:r>
              <a:rPr lang="en-US" sz="2800" b="1" dirty="0" err="1">
                <a:solidFill>
                  <a:srgbClr val="00366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überzeugen</a:t>
            </a:r>
            <a:r>
              <a:rPr lang="en-US" sz="2800" b="1" dirty="0">
                <a:solidFill>
                  <a:srgbClr val="00366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</a:t>
            </a:r>
            <a:r>
              <a:rPr lang="en-US" sz="2800" b="1" dirty="0" err="1">
                <a:solidFill>
                  <a:srgbClr val="00366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Sie</a:t>
            </a:r>
            <a:r>
              <a:rPr lang="en-US" sz="2800" b="1" dirty="0">
                <a:solidFill>
                  <a:srgbClr val="00366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</a:t>
            </a:r>
            <a:r>
              <a:rPr lang="en-US" sz="2800" b="1" dirty="0" err="1">
                <a:solidFill>
                  <a:srgbClr val="00366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sich</a:t>
            </a:r>
            <a:r>
              <a:rPr lang="en-US" sz="2800" b="1" dirty="0">
                <a:solidFill>
                  <a:srgbClr val="00366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</a:t>
            </a:r>
          </a:p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von der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Qualität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und Innovation </a:t>
            </a:r>
          </a:p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von Gustav Klein</a:t>
            </a:r>
            <a:endParaRPr lang="en-US" sz="2800" b="1" dirty="0">
              <a:solidFill>
                <a:schemeClr val="bg1"/>
              </a:solidFill>
              <a:latin typeface="+mn-lt"/>
            </a:endParaRPr>
          </a:p>
          <a:p>
            <a:pPr algn="ctr">
              <a:defRPr/>
            </a:pPr>
            <a:endParaRPr lang="en-US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969" y="1489241"/>
            <a:ext cx="3032408" cy="2539834"/>
          </a:xfrm>
          <a:prstGeom prst="rect">
            <a:avLst/>
          </a:prstGeom>
        </p:spPr>
      </p:pic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4" y="1233489"/>
            <a:ext cx="1689208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bgerundetes Rechteck 5"/>
          <p:cNvSpPr/>
          <p:nvPr/>
        </p:nvSpPr>
        <p:spPr>
          <a:xfrm>
            <a:off x="1287037" y="86950"/>
            <a:ext cx="7552396" cy="615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3000" b="1" dirty="0">
                <a:solidFill>
                  <a:srgbClr val="00366C"/>
                </a:solidFill>
              </a:rPr>
              <a:t>Auszeichnungen und Besonderheiten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2" r="1914"/>
          <a:stretch/>
        </p:blipFill>
        <p:spPr>
          <a:xfrm>
            <a:off x="6489692" y="1121570"/>
            <a:ext cx="2654308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48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Abgerundetes Rechteck 53"/>
          <p:cNvSpPr/>
          <p:nvPr/>
        </p:nvSpPr>
        <p:spPr>
          <a:xfrm>
            <a:off x="1287037" y="86950"/>
            <a:ext cx="7552396" cy="615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3000" b="1" dirty="0">
                <a:solidFill>
                  <a:srgbClr val="00366C"/>
                </a:solidFill>
              </a:rPr>
              <a:t>Messeprogramm für 2021</a:t>
            </a:r>
          </a:p>
        </p:txBody>
      </p:sp>
      <p:pic>
        <p:nvPicPr>
          <p:cNvPr id="46" name="Grafik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619" y="879859"/>
            <a:ext cx="1625887" cy="541962"/>
          </a:xfrm>
          <a:prstGeom prst="rect">
            <a:avLst/>
          </a:prstGeom>
        </p:spPr>
      </p:pic>
      <p:sp>
        <p:nvSpPr>
          <p:cNvPr id="10" name="AutoShape 8" descr="Bildergebnis fÃ¼r testing expo stuttgart 201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31" name="Grafik 3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495" r="6786"/>
          <a:stretch/>
        </p:blipFill>
        <p:spPr>
          <a:xfrm>
            <a:off x="3122921" y="842491"/>
            <a:ext cx="2898159" cy="2601749"/>
          </a:xfrm>
          <a:prstGeom prst="rect">
            <a:avLst/>
          </a:prstGeom>
        </p:spPr>
      </p:pic>
      <p:sp>
        <p:nvSpPr>
          <p:cNvPr id="32" name="Rechteck 31"/>
          <p:cNvSpPr/>
          <p:nvPr/>
        </p:nvSpPr>
        <p:spPr>
          <a:xfrm>
            <a:off x="5250848" y="2630492"/>
            <a:ext cx="78393" cy="73245"/>
          </a:xfrm>
          <a:prstGeom prst="rect">
            <a:avLst/>
          </a:prstGeom>
          <a:solidFill>
            <a:srgbClr val="9C6D3E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5" name="Textfeld 54"/>
          <p:cNvSpPr txBox="1"/>
          <p:nvPr/>
        </p:nvSpPr>
        <p:spPr>
          <a:xfrm>
            <a:off x="2456092" y="4492671"/>
            <a:ext cx="208928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latin typeface="Calibri" panose="020F0502020204030204" pitchFamily="34" charset="0"/>
              </a:rPr>
              <a:t>12. – 16. April 2021</a:t>
            </a:r>
          </a:p>
          <a:p>
            <a:pPr algn="ctr"/>
            <a:r>
              <a:rPr lang="de-DE" sz="1200" dirty="0">
                <a:latin typeface="Calibri" panose="020F0502020204030204" pitchFamily="34" charset="0"/>
              </a:rPr>
              <a:t>Hannover</a:t>
            </a:r>
          </a:p>
        </p:txBody>
      </p:sp>
      <p:sp>
        <p:nvSpPr>
          <p:cNvPr id="56" name="Rechteck 55"/>
          <p:cNvSpPr/>
          <p:nvPr/>
        </p:nvSpPr>
        <p:spPr>
          <a:xfrm>
            <a:off x="2591732" y="3610972"/>
            <a:ext cx="1773786" cy="1344107"/>
          </a:xfrm>
          <a:prstGeom prst="rect">
            <a:avLst/>
          </a:prstGeom>
          <a:noFill/>
          <a:ln>
            <a:solidFill>
              <a:srgbClr val="C0C0C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2" name="Grafik 5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1339" y="3721950"/>
            <a:ext cx="818793" cy="770720"/>
          </a:xfrm>
          <a:prstGeom prst="rect">
            <a:avLst/>
          </a:prstGeom>
        </p:spPr>
      </p:pic>
      <p:sp>
        <p:nvSpPr>
          <p:cNvPr id="57" name="AutoShape 8" descr="Hydrogen Online Conference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7" name="Textfeld 66"/>
          <p:cNvSpPr txBox="1"/>
          <p:nvPr/>
        </p:nvSpPr>
        <p:spPr>
          <a:xfrm>
            <a:off x="4588014" y="4439921"/>
            <a:ext cx="195536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latin typeface="Calibri" panose="020F0502020204030204" pitchFamily="34" charset="0"/>
              </a:rPr>
              <a:t>08. – 10. Juni 2021</a:t>
            </a:r>
          </a:p>
          <a:p>
            <a:pPr algn="ctr"/>
            <a:r>
              <a:rPr lang="de-DE" sz="1200" dirty="0">
                <a:latin typeface="Calibri" panose="020F0502020204030204" pitchFamily="34" charset="0"/>
              </a:rPr>
              <a:t>Stuttgart</a:t>
            </a:r>
          </a:p>
        </p:txBody>
      </p:sp>
      <p:sp>
        <p:nvSpPr>
          <p:cNvPr id="68" name="Rechteck 67"/>
          <p:cNvSpPr/>
          <p:nvPr/>
        </p:nvSpPr>
        <p:spPr>
          <a:xfrm>
            <a:off x="4678218" y="3622640"/>
            <a:ext cx="1769195" cy="1332439"/>
          </a:xfrm>
          <a:prstGeom prst="rect">
            <a:avLst/>
          </a:prstGeom>
          <a:noFill/>
          <a:ln>
            <a:solidFill>
              <a:srgbClr val="C0C0C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6" name="Grafik 6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415" y="3708714"/>
            <a:ext cx="1300497" cy="773022"/>
          </a:xfrm>
          <a:prstGeom prst="rect">
            <a:avLst/>
          </a:prstGeom>
        </p:spPr>
      </p:pic>
      <p:sp>
        <p:nvSpPr>
          <p:cNvPr id="72" name="Textfeld 71"/>
          <p:cNvSpPr txBox="1"/>
          <p:nvPr/>
        </p:nvSpPr>
        <p:spPr>
          <a:xfrm>
            <a:off x="408433" y="4242279"/>
            <a:ext cx="195536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latin typeface="Calibri" panose="020F0502020204030204" pitchFamily="34" charset="0"/>
              </a:rPr>
              <a:t>19. – 21. März 2021</a:t>
            </a:r>
          </a:p>
          <a:p>
            <a:pPr algn="ctr"/>
            <a:r>
              <a:rPr lang="de-DE" sz="1200" dirty="0" err="1">
                <a:latin typeface="Calibri" panose="020F0502020204030204" pitchFamily="34" charset="0"/>
              </a:rPr>
              <a:t>Shenzhen</a:t>
            </a:r>
            <a:r>
              <a:rPr lang="de-DE" sz="1200" dirty="0">
                <a:latin typeface="Calibri" panose="020F0502020204030204" pitchFamily="34" charset="0"/>
              </a:rPr>
              <a:t>, China</a:t>
            </a:r>
          </a:p>
        </p:txBody>
      </p:sp>
      <p:sp>
        <p:nvSpPr>
          <p:cNvPr id="73" name="Rechteck 72"/>
          <p:cNvSpPr/>
          <p:nvPr/>
        </p:nvSpPr>
        <p:spPr>
          <a:xfrm>
            <a:off x="488887" y="3622892"/>
            <a:ext cx="1764993" cy="1192968"/>
          </a:xfrm>
          <a:prstGeom prst="rect">
            <a:avLst/>
          </a:prstGeom>
          <a:noFill/>
          <a:ln>
            <a:solidFill>
              <a:srgbClr val="C0C0C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1" name="Grafik 7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090"/>
          <a:stretch/>
        </p:blipFill>
        <p:spPr>
          <a:xfrm>
            <a:off x="764456" y="3361652"/>
            <a:ext cx="1243321" cy="844336"/>
          </a:xfrm>
          <a:prstGeom prst="rect">
            <a:avLst/>
          </a:prstGeom>
        </p:spPr>
      </p:pic>
      <p:pic>
        <p:nvPicPr>
          <p:cNvPr id="76" name="Grafik 7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2" r="10284"/>
          <a:stretch/>
        </p:blipFill>
        <p:spPr>
          <a:xfrm>
            <a:off x="6929947" y="2257456"/>
            <a:ext cx="1526651" cy="633934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Textfeld 76"/>
          <p:cNvSpPr txBox="1"/>
          <p:nvPr/>
        </p:nvSpPr>
        <p:spPr>
          <a:xfrm>
            <a:off x="6696814" y="2863462"/>
            <a:ext cx="195536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algn="ctr"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>
              <a:defRPr>
                <a:solidFill>
                  <a:schemeClr val="tx1"/>
                </a:solidFill>
                <a:latin typeface="Arial" charset="0"/>
              </a:defRPr>
            </a:lvl6pPr>
            <a:lvl7pPr>
              <a:defRPr>
                <a:solidFill>
                  <a:schemeClr val="tx1"/>
                </a:solidFill>
                <a:latin typeface="Arial" charset="0"/>
              </a:defRPr>
            </a:lvl7pPr>
            <a:lvl8pPr>
              <a:defRPr>
                <a:solidFill>
                  <a:schemeClr val="tx1"/>
                </a:solidFill>
                <a:latin typeface="Arial" charset="0"/>
              </a:defRPr>
            </a:lvl8pPr>
            <a:lvl9pPr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dirty="0"/>
              <a:t>29. – 30. Juni 2021</a:t>
            </a:r>
          </a:p>
          <a:p>
            <a:r>
              <a:rPr lang="de-DE" dirty="0"/>
              <a:t>Köln</a:t>
            </a:r>
          </a:p>
        </p:txBody>
      </p:sp>
      <p:sp>
        <p:nvSpPr>
          <p:cNvPr id="78" name="Rechteck 77"/>
          <p:cNvSpPr/>
          <p:nvPr/>
        </p:nvSpPr>
        <p:spPr>
          <a:xfrm>
            <a:off x="6779067" y="2200304"/>
            <a:ext cx="1764993" cy="1140216"/>
          </a:xfrm>
          <a:prstGeom prst="rect">
            <a:avLst/>
          </a:prstGeom>
          <a:noFill/>
          <a:ln>
            <a:solidFill>
              <a:srgbClr val="C0C0C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0" name="Textfeld 79"/>
          <p:cNvSpPr txBox="1"/>
          <p:nvPr/>
        </p:nvSpPr>
        <p:spPr>
          <a:xfrm>
            <a:off x="6693713" y="4354195"/>
            <a:ext cx="195536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latin typeface="Calibri" panose="020F0502020204030204" pitchFamily="34" charset="0"/>
              </a:rPr>
              <a:t>28. – 29. Juni 2021</a:t>
            </a:r>
          </a:p>
          <a:p>
            <a:pPr algn="ctr"/>
            <a:r>
              <a:rPr lang="de-DE" sz="1200" dirty="0">
                <a:latin typeface="Calibri" panose="020F0502020204030204" pitchFamily="34" charset="0"/>
              </a:rPr>
              <a:t>Frankfurt</a:t>
            </a:r>
          </a:p>
        </p:txBody>
      </p:sp>
      <p:sp>
        <p:nvSpPr>
          <p:cNvPr id="81" name="Rechteck 80"/>
          <p:cNvSpPr/>
          <p:nvPr/>
        </p:nvSpPr>
        <p:spPr>
          <a:xfrm>
            <a:off x="6775966" y="3622640"/>
            <a:ext cx="1764993" cy="1166696"/>
          </a:xfrm>
          <a:prstGeom prst="rect">
            <a:avLst/>
          </a:prstGeom>
          <a:noFill/>
          <a:ln>
            <a:solidFill>
              <a:srgbClr val="C0C0C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2" name="Grafik 8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086" y="3751601"/>
            <a:ext cx="1392327" cy="545328"/>
          </a:xfrm>
          <a:prstGeom prst="rect">
            <a:avLst/>
          </a:prstGeom>
        </p:spPr>
      </p:pic>
      <p:sp>
        <p:nvSpPr>
          <p:cNvPr id="42" name="Textfeld 41"/>
          <p:cNvSpPr txBox="1"/>
          <p:nvPr/>
        </p:nvSpPr>
        <p:spPr>
          <a:xfrm>
            <a:off x="6683879" y="1432702"/>
            <a:ext cx="195536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latin typeface="Calibri" panose="020F0502020204030204" pitchFamily="34" charset="0"/>
              </a:rPr>
              <a:t>26. – 28. Oktober 2021</a:t>
            </a:r>
          </a:p>
          <a:p>
            <a:pPr algn="ctr"/>
            <a:r>
              <a:rPr lang="de-DE" sz="1200" dirty="0">
                <a:latin typeface="Calibri" panose="020F0502020204030204" pitchFamily="34" charset="0"/>
              </a:rPr>
              <a:t>München</a:t>
            </a:r>
          </a:p>
        </p:txBody>
      </p:sp>
      <p:sp>
        <p:nvSpPr>
          <p:cNvPr id="44" name="Rechteck 43"/>
          <p:cNvSpPr/>
          <p:nvPr/>
        </p:nvSpPr>
        <p:spPr>
          <a:xfrm>
            <a:off x="6766132" y="794866"/>
            <a:ext cx="1764993" cy="1152994"/>
          </a:xfrm>
          <a:prstGeom prst="rect">
            <a:avLst/>
          </a:prstGeom>
          <a:noFill/>
          <a:ln>
            <a:solidFill>
              <a:srgbClr val="C0C0C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5" name="Textfeld 44"/>
          <p:cNvSpPr txBox="1"/>
          <p:nvPr/>
        </p:nvSpPr>
        <p:spPr>
          <a:xfrm>
            <a:off x="406635" y="3025389"/>
            <a:ext cx="195536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>
                <a:latin typeface="Calibri" panose="020F0502020204030204" pitchFamily="34" charset="0"/>
              </a:rPr>
              <a:t>20. </a:t>
            </a:r>
            <a:r>
              <a:rPr lang="de-DE" sz="1200" dirty="0">
                <a:latin typeface="Calibri" panose="020F0502020204030204" pitchFamily="34" charset="0"/>
              </a:rPr>
              <a:t>– </a:t>
            </a:r>
            <a:r>
              <a:rPr lang="de-DE" sz="1200" dirty="0" smtClean="0">
                <a:latin typeface="Calibri" panose="020F0502020204030204" pitchFamily="34" charset="0"/>
              </a:rPr>
              <a:t>21. April </a:t>
            </a:r>
            <a:r>
              <a:rPr lang="de-DE" sz="1200" dirty="0">
                <a:latin typeface="Calibri" panose="020F0502020204030204" pitchFamily="34" charset="0"/>
              </a:rPr>
              <a:t>2021</a:t>
            </a:r>
          </a:p>
        </p:txBody>
      </p:sp>
      <p:sp>
        <p:nvSpPr>
          <p:cNvPr id="47" name="Rechteck 46"/>
          <p:cNvSpPr/>
          <p:nvPr/>
        </p:nvSpPr>
        <p:spPr>
          <a:xfrm>
            <a:off x="488888" y="2257456"/>
            <a:ext cx="1764993" cy="1140216"/>
          </a:xfrm>
          <a:prstGeom prst="rect">
            <a:avLst/>
          </a:prstGeom>
          <a:noFill/>
          <a:ln>
            <a:solidFill>
              <a:srgbClr val="C0C0C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1" name="Textfeld 50"/>
          <p:cNvSpPr txBox="1"/>
          <p:nvPr/>
        </p:nvSpPr>
        <p:spPr>
          <a:xfrm>
            <a:off x="408433" y="1617367"/>
            <a:ext cx="195536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latin typeface="Calibri" panose="020F0502020204030204" pitchFamily="34" charset="0"/>
              </a:rPr>
              <a:t>09. – 10. Februar 2021</a:t>
            </a:r>
          </a:p>
        </p:txBody>
      </p:sp>
      <p:sp>
        <p:nvSpPr>
          <p:cNvPr id="53" name="Rechteck 52"/>
          <p:cNvSpPr/>
          <p:nvPr/>
        </p:nvSpPr>
        <p:spPr>
          <a:xfrm>
            <a:off x="484792" y="866124"/>
            <a:ext cx="1764993" cy="1152994"/>
          </a:xfrm>
          <a:prstGeom prst="rect">
            <a:avLst/>
          </a:prstGeom>
          <a:noFill/>
          <a:ln>
            <a:solidFill>
              <a:srgbClr val="C0C0C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24" y="1041390"/>
            <a:ext cx="1493725" cy="45246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34" y="2345244"/>
            <a:ext cx="1357168" cy="688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12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1270777" y="3450125"/>
            <a:ext cx="66024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2400" b="1" dirty="0">
                <a:solidFill>
                  <a:srgbClr val="00366C"/>
                </a:solidFill>
                <a:latin typeface="Calibri" panose="020F0502020204030204" pitchFamily="34" charset="0"/>
              </a:rPr>
              <a:t>Ausbildungsbetrieb IHK München und Oberbayern</a:t>
            </a:r>
          </a:p>
        </p:txBody>
      </p:sp>
      <p:sp>
        <p:nvSpPr>
          <p:cNvPr id="6" name="Text Box 19"/>
          <p:cNvSpPr txBox="1">
            <a:spLocks noChangeArrowheads="1"/>
          </p:cNvSpPr>
          <p:nvPr/>
        </p:nvSpPr>
        <p:spPr bwMode="auto">
          <a:xfrm>
            <a:off x="415545" y="846017"/>
            <a:ext cx="83129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2400" b="1" dirty="0">
                <a:solidFill>
                  <a:srgbClr val="00366C"/>
                </a:solidFill>
                <a:latin typeface="Calibri" panose="020F0502020204030204" pitchFamily="34" charset="0"/>
              </a:rPr>
              <a:t>Wir bilden praxisnah und erfolgreich in folgenden Berufen aus:</a:t>
            </a:r>
          </a:p>
        </p:txBody>
      </p:sp>
      <p:sp>
        <p:nvSpPr>
          <p:cNvPr id="7" name="Rechteck 6"/>
          <p:cNvSpPr/>
          <p:nvPr/>
        </p:nvSpPr>
        <p:spPr>
          <a:xfrm>
            <a:off x="5045599" y="1426054"/>
            <a:ext cx="27159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99"/>
              </a:buClr>
            </a:pPr>
            <a:r>
              <a:rPr lang="de-DE" sz="2000" b="1" dirty="0">
                <a:latin typeface="Calibri" panose="020F0502020204030204" pitchFamily="34" charset="0"/>
              </a:rPr>
              <a:t>Kaufmann(-frau) für Büromanagement</a:t>
            </a:r>
          </a:p>
        </p:txBody>
      </p:sp>
      <p:sp>
        <p:nvSpPr>
          <p:cNvPr id="14" name="Rechteck 13"/>
          <p:cNvSpPr/>
          <p:nvPr/>
        </p:nvSpPr>
        <p:spPr>
          <a:xfrm>
            <a:off x="5045598" y="1328121"/>
            <a:ext cx="2580750" cy="1945090"/>
          </a:xfrm>
          <a:prstGeom prst="rect">
            <a:avLst/>
          </a:prstGeom>
          <a:noFill/>
          <a:ln>
            <a:solidFill>
              <a:srgbClr val="C0C0C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Rechteck 1"/>
          <p:cNvSpPr/>
          <p:nvPr/>
        </p:nvSpPr>
        <p:spPr>
          <a:xfrm>
            <a:off x="1505679" y="1475370"/>
            <a:ext cx="23535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99"/>
              </a:buClr>
            </a:pPr>
            <a:r>
              <a:rPr lang="de-DE" sz="2000" b="1" dirty="0">
                <a:latin typeface="Calibri" panose="020F0502020204030204" pitchFamily="34" charset="0"/>
              </a:rPr>
              <a:t>Elektroniker(-in) für Geräte und Systeme</a:t>
            </a:r>
          </a:p>
        </p:txBody>
      </p:sp>
      <p:sp>
        <p:nvSpPr>
          <p:cNvPr id="16" name="Rechteck 15"/>
          <p:cNvSpPr/>
          <p:nvPr/>
        </p:nvSpPr>
        <p:spPr>
          <a:xfrm>
            <a:off x="1392069" y="1321771"/>
            <a:ext cx="2580750" cy="1923079"/>
          </a:xfrm>
          <a:prstGeom prst="rect">
            <a:avLst/>
          </a:prstGeom>
          <a:noFill/>
          <a:ln>
            <a:solidFill>
              <a:srgbClr val="C0C0C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205" y="3911789"/>
            <a:ext cx="1346518" cy="1045707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709" y="3911790"/>
            <a:ext cx="1346519" cy="1045707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69" y="3911790"/>
            <a:ext cx="1346620" cy="1045707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828" y="3911789"/>
            <a:ext cx="1350840" cy="1024333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513" y="3911790"/>
            <a:ext cx="1350838" cy="1024332"/>
          </a:xfrm>
          <a:prstGeom prst="rect">
            <a:avLst/>
          </a:prstGeom>
        </p:spPr>
      </p:pic>
      <p:sp>
        <p:nvSpPr>
          <p:cNvPr id="19" name="Abgerundetes Rechteck 18"/>
          <p:cNvSpPr/>
          <p:nvPr/>
        </p:nvSpPr>
        <p:spPr>
          <a:xfrm>
            <a:off x="1287037" y="86950"/>
            <a:ext cx="7552396" cy="615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3000" b="1" dirty="0">
                <a:solidFill>
                  <a:srgbClr val="00366C"/>
                </a:solidFill>
              </a:rPr>
              <a:t>Ausbildung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5283" r="526" b="15925"/>
          <a:stretch/>
        </p:blipFill>
        <p:spPr bwMode="auto">
          <a:xfrm>
            <a:off x="2135585" y="2133940"/>
            <a:ext cx="1050766" cy="1090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" t="12008" r="-5079" b="17948"/>
          <a:stretch/>
        </p:blipFill>
        <p:spPr bwMode="auto">
          <a:xfrm>
            <a:off x="5853970" y="2113036"/>
            <a:ext cx="1099161" cy="1110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668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400" b="1" dirty="0">
            <a:solidFill>
              <a:srgbClr val="00366C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2182</Words>
  <Application>Microsoft Office PowerPoint</Application>
  <PresentationFormat>Bildschirmpräsentation (16:9)</PresentationFormat>
  <Paragraphs>710</Paragraphs>
  <Slides>67</Slides>
  <Notes>27</Notes>
  <HiddenSlides>7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67</vt:i4>
      </vt:variant>
    </vt:vector>
  </HeadingPairs>
  <TitlesOfParts>
    <vt:vector size="70" baseType="lpstr">
      <vt:lpstr>Standarddesign</vt:lpstr>
      <vt:lpstr>Photo Editor-Foto</vt:lpstr>
      <vt:lpstr>CorelDRAW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Typische Stellwerksstromversorgung</vt:lpstr>
      <vt:lpstr>PowerPoint-Präsentation</vt:lpstr>
      <vt:lpstr>Optionen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Batterie Test- und Simulation Infeed Test System - Leistung bis 1000 V/1000 A DC/AC</vt:lpstr>
      <vt:lpstr>Batterie Test- und Simulation Mehrkanalige programmierbare DC-Quelle/Senke bis 1000V 1000A 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Programmierbarer Batterie-Tester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Gustav Klein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Reinhard Stoegbauer</dc:creator>
  <cp:lastModifiedBy>Bernhard Rill</cp:lastModifiedBy>
  <cp:revision>1036</cp:revision>
  <cp:lastPrinted>2021-01-18T12:54:22Z</cp:lastPrinted>
  <dcterms:created xsi:type="dcterms:W3CDTF">2003-11-24T12:29:57Z</dcterms:created>
  <dcterms:modified xsi:type="dcterms:W3CDTF">2021-02-01T15:50:29Z</dcterms:modified>
</cp:coreProperties>
</file>